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57" r:id="rId3"/>
    <p:sldId id="266" r:id="rId4"/>
    <p:sldId id="258" r:id="rId5"/>
    <p:sldId id="276" r:id="rId6"/>
    <p:sldId id="265" r:id="rId7"/>
    <p:sldId id="259" r:id="rId8"/>
    <p:sldId id="273" r:id="rId9"/>
    <p:sldId id="263" r:id="rId10"/>
    <p:sldId id="274" r:id="rId11"/>
    <p:sldId id="269" r:id="rId12"/>
    <p:sldId id="277" r:id="rId13"/>
    <p:sldId id="278" r:id="rId14"/>
    <p:sldId id="270" r:id="rId15"/>
    <p:sldId id="262" r:id="rId16"/>
    <p:sldId id="271" r:id="rId17"/>
    <p:sldId id="272" r:id="rId18"/>
    <p:sldId id="268" r:id="rId19"/>
    <p:sldId id="275" r:id="rId20"/>
    <p:sldId id="279" r:id="rId21"/>
    <p:sldId id="264" r:id="rId22"/>
    <p:sldId id="267"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8maaMtBAHPaxXNe89lUVQ==" hashData="ule+cRi+CSP1WDIFA4hDkR+GRq4="/>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2516" autoAdjust="0"/>
  </p:normalViewPr>
  <p:slideViewPr>
    <p:cSldViewPr>
      <p:cViewPr>
        <p:scale>
          <a:sx n="76" d="100"/>
          <a:sy n="76" d="100"/>
        </p:scale>
        <p:origin x="-1576"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ome:Documents:1%20school%20district:Presentations:Growth%20in%20Salary%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Home:Documents:1%20school%20district:Growth%20in%20Salary%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Sheet1!$B$2</c:f>
              <c:strCache>
                <c:ptCount val="1"/>
                <c:pt idx="0">
                  <c:v>1995-2005</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Sheet1!$A$3:$A$5</c:f>
              <c:strCache>
                <c:ptCount val="3"/>
                <c:pt idx="0">
                  <c:v>Teacher Salaries</c:v>
                </c:pt>
                <c:pt idx="1">
                  <c:v>SD Private</c:v>
                </c:pt>
                <c:pt idx="2">
                  <c:v>State Empolyees</c:v>
                </c:pt>
              </c:strCache>
            </c:strRef>
          </c:cat>
          <c:val>
            <c:numRef>
              <c:f>Sheet1!$B$3:$B$5</c:f>
              <c:numCache>
                <c:formatCode>0.00%</c:formatCode>
                <c:ptCount val="3"/>
                <c:pt idx="0">
                  <c:v>0.027</c:v>
                </c:pt>
                <c:pt idx="1">
                  <c:v>0.041</c:v>
                </c:pt>
                <c:pt idx="2" formatCode="0%">
                  <c:v>0.03</c:v>
                </c:pt>
              </c:numCache>
            </c:numRef>
          </c:val>
          <c:extLst>
            <c:ext xmlns:c16="http://schemas.microsoft.com/office/drawing/2014/chart" uri="{C3380CC4-5D6E-409C-BE32-E72D297353CC}">
              <c16:uniqueId val="{00000000-8BBD-4CC7-BEC6-2D8842FA3EA6}"/>
            </c:ext>
          </c:extLst>
        </c:ser>
        <c:ser>
          <c:idx val="1"/>
          <c:order val="1"/>
          <c:tx>
            <c:strRef>
              <c:f>Sheet1!$C$2</c:f>
              <c:strCache>
                <c:ptCount val="1"/>
                <c:pt idx="0">
                  <c:v>2005-2013</c:v>
                </c:pt>
              </c:strCache>
            </c:strRef>
          </c:tx>
          <c:invertIfNegative val="0"/>
          <c:dLbls>
            <c:dLbl>
              <c:idx val="2"/>
              <c:layout>
                <c:manualLayout>
                  <c:x val="0.0275049115913556"/>
                  <c:y val="-0.00833333333333333"/>
                </c:manualLayout>
              </c:layout>
              <c:tx>
                <c:rich>
                  <a:bodyPr/>
                  <a:lstStyle/>
                  <a:p>
                    <a:r>
                      <a:rPr lang="en-US"/>
                      <a:t>2% for</a:t>
                    </a:r>
                    <a:r>
                      <a:rPr lang="en-US" baseline="0"/>
                      <a:t> 2016</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BBD-4CC7-BEC6-2D8842FA3EA6}"/>
                </c:ext>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Sheet1!$A$3:$A$5</c:f>
              <c:strCache>
                <c:ptCount val="3"/>
                <c:pt idx="0">
                  <c:v>Teacher Salaries</c:v>
                </c:pt>
                <c:pt idx="1">
                  <c:v>SD Private</c:v>
                </c:pt>
                <c:pt idx="2">
                  <c:v>State Empolyees</c:v>
                </c:pt>
              </c:strCache>
            </c:strRef>
          </c:cat>
          <c:val>
            <c:numRef>
              <c:f>Sheet1!$C$3:$C$5</c:f>
              <c:numCache>
                <c:formatCode>0.00%</c:formatCode>
                <c:ptCount val="3"/>
                <c:pt idx="0">
                  <c:v>0.017</c:v>
                </c:pt>
                <c:pt idx="1">
                  <c:v>0.033</c:v>
                </c:pt>
                <c:pt idx="2" formatCode="0%">
                  <c:v>0.02</c:v>
                </c:pt>
              </c:numCache>
            </c:numRef>
          </c:val>
          <c:extLst>
            <c:ext xmlns:c16="http://schemas.microsoft.com/office/drawing/2014/chart" uri="{C3380CC4-5D6E-409C-BE32-E72D297353CC}">
              <c16:uniqueId val="{00000002-8BBD-4CC7-BEC6-2D8842FA3EA6}"/>
            </c:ext>
          </c:extLst>
        </c:ser>
        <c:dLbls>
          <c:showLegendKey val="0"/>
          <c:showVal val="0"/>
          <c:showCatName val="0"/>
          <c:showSerName val="0"/>
          <c:showPercent val="0"/>
          <c:showBubbleSize val="0"/>
        </c:dLbls>
        <c:gapWidth val="150"/>
        <c:axId val="-2116165336"/>
        <c:axId val="-2116162264"/>
      </c:barChart>
      <c:catAx>
        <c:axId val="-2116165336"/>
        <c:scaling>
          <c:orientation val="minMax"/>
        </c:scaling>
        <c:delete val="0"/>
        <c:axPos val="b"/>
        <c:numFmt formatCode="General" sourceLinked="0"/>
        <c:majorTickMark val="out"/>
        <c:minorTickMark val="none"/>
        <c:tickLblPos val="nextTo"/>
        <c:txPr>
          <a:bodyPr/>
          <a:lstStyle/>
          <a:p>
            <a:pPr>
              <a:defRPr sz="1400"/>
            </a:pPr>
            <a:endParaRPr lang="en-US"/>
          </a:p>
        </c:txPr>
        <c:crossAx val="-2116162264"/>
        <c:crosses val="autoZero"/>
        <c:auto val="1"/>
        <c:lblAlgn val="ctr"/>
        <c:lblOffset val="100"/>
        <c:noMultiLvlLbl val="0"/>
      </c:catAx>
      <c:valAx>
        <c:axId val="-2116162264"/>
        <c:scaling>
          <c:orientation val="minMax"/>
        </c:scaling>
        <c:delete val="0"/>
        <c:axPos val="l"/>
        <c:majorGridlines/>
        <c:numFmt formatCode="0.00%" sourceLinked="1"/>
        <c:majorTickMark val="out"/>
        <c:minorTickMark val="none"/>
        <c:tickLblPos val="nextTo"/>
        <c:crossAx val="-2116165336"/>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Growth in State General</a:t>
            </a:r>
            <a:r>
              <a:rPr lang="en-US" baseline="0"/>
              <a:t> Fund Compared to Education Fund</a:t>
            </a:r>
          </a:p>
          <a:p>
            <a:pPr>
              <a:defRPr/>
            </a:pPr>
            <a:r>
              <a:rPr lang="en-US" baseline="0"/>
              <a:t> Past 16 Years</a:t>
            </a:r>
            <a:endParaRPr lang="en-US"/>
          </a:p>
        </c:rich>
      </c:tx>
      <c:layout/>
      <c:overlay val="0"/>
    </c:title>
    <c:autoTitleDeleted val="0"/>
    <c:plotArea>
      <c:layout/>
      <c:barChart>
        <c:barDir val="col"/>
        <c:grouping val="clustered"/>
        <c:varyColors val="0"/>
        <c:ser>
          <c:idx val="0"/>
          <c:order val="0"/>
          <c:invertIfNegative val="0"/>
          <c:dPt>
            <c:idx val="0"/>
            <c:invertIfNegative val="0"/>
            <c:bubble3D val="0"/>
            <c:spPr>
              <a:solidFill>
                <a:srgbClr val="008000"/>
              </a:solidFill>
            </c:spPr>
            <c:extLst>
              <c:ext xmlns:c16="http://schemas.microsoft.com/office/drawing/2014/chart" uri="{C3380CC4-5D6E-409C-BE32-E72D297353CC}">
                <c16:uniqueId val="{00000001-5CDB-4A92-985D-AC568672E463}"/>
              </c:ext>
            </c:extLst>
          </c:dPt>
          <c:dPt>
            <c:idx val="1"/>
            <c:invertIfNegative val="0"/>
            <c:bubble3D val="0"/>
            <c:spPr>
              <a:solidFill>
                <a:schemeClr val="accent6">
                  <a:lumMod val="75000"/>
                </a:schemeClr>
              </a:solidFill>
            </c:spPr>
            <c:extLst>
              <c:ext xmlns:c16="http://schemas.microsoft.com/office/drawing/2014/chart" uri="{C3380CC4-5D6E-409C-BE32-E72D297353CC}">
                <c16:uniqueId val="{00000003-5CDB-4A92-985D-AC568672E463}"/>
              </c:ext>
            </c:extLst>
          </c:dPt>
          <c:dLbls>
            <c:spPr>
              <a:noFill/>
              <a:ln>
                <a:noFill/>
              </a:ln>
              <a:effectLst/>
            </c:spPr>
            <c:txPr>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Sheet1!$A$10:$A$11</c:f>
              <c:strCache>
                <c:ptCount val="2"/>
                <c:pt idx="0">
                  <c:v>State Education Formula Growth</c:v>
                </c:pt>
                <c:pt idx="1">
                  <c:v>State General Fund Growth</c:v>
                </c:pt>
              </c:strCache>
            </c:strRef>
          </c:cat>
          <c:val>
            <c:numRef>
              <c:f>Sheet1!$B$10:$B$11</c:f>
              <c:numCache>
                <c:formatCode>0.00%</c:formatCode>
                <c:ptCount val="2"/>
                <c:pt idx="0">
                  <c:v>0.022</c:v>
                </c:pt>
                <c:pt idx="1">
                  <c:v>0.029</c:v>
                </c:pt>
              </c:numCache>
            </c:numRef>
          </c:val>
          <c:extLst>
            <c:ext xmlns:c16="http://schemas.microsoft.com/office/drawing/2014/chart" uri="{C3380CC4-5D6E-409C-BE32-E72D297353CC}">
              <c16:uniqueId val="{00000004-5CDB-4A92-985D-AC568672E463}"/>
            </c:ext>
          </c:extLst>
        </c:ser>
        <c:dLbls>
          <c:showLegendKey val="0"/>
          <c:showVal val="0"/>
          <c:showCatName val="0"/>
          <c:showSerName val="0"/>
          <c:showPercent val="0"/>
          <c:showBubbleSize val="0"/>
        </c:dLbls>
        <c:gapWidth val="150"/>
        <c:axId val="-2116112200"/>
        <c:axId val="-2116109112"/>
      </c:barChart>
      <c:catAx>
        <c:axId val="-2116112200"/>
        <c:scaling>
          <c:orientation val="minMax"/>
        </c:scaling>
        <c:delete val="0"/>
        <c:axPos val="b"/>
        <c:numFmt formatCode="General" sourceLinked="0"/>
        <c:majorTickMark val="out"/>
        <c:minorTickMark val="none"/>
        <c:tickLblPos val="nextTo"/>
        <c:txPr>
          <a:bodyPr/>
          <a:lstStyle/>
          <a:p>
            <a:pPr>
              <a:defRPr sz="1600"/>
            </a:pPr>
            <a:endParaRPr lang="en-US"/>
          </a:p>
        </c:txPr>
        <c:crossAx val="-2116109112"/>
        <c:crosses val="autoZero"/>
        <c:auto val="1"/>
        <c:lblAlgn val="ctr"/>
        <c:lblOffset val="100"/>
        <c:noMultiLvlLbl val="0"/>
      </c:catAx>
      <c:valAx>
        <c:axId val="-2116109112"/>
        <c:scaling>
          <c:orientation val="minMax"/>
        </c:scaling>
        <c:delete val="0"/>
        <c:axPos val="l"/>
        <c:majorGridlines/>
        <c:numFmt formatCode="0.00%" sourceLinked="1"/>
        <c:majorTickMark val="out"/>
        <c:minorTickMark val="none"/>
        <c:tickLblPos val="nextTo"/>
        <c:crossAx val="-211611220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CBF75E-F1A7-3246-9EE9-23CE3D012E90}" type="datetimeFigureOut">
              <a:rPr lang="en-US" smtClean="0"/>
              <a:t>5/21/15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B1C91-9AF0-8D45-BD03-78AB18D11656}" type="slidenum">
              <a:rPr lang="en-US" smtClean="0"/>
              <a:t>‹#›</a:t>
            </a:fld>
            <a:endParaRPr lang="en-US"/>
          </a:p>
        </p:txBody>
      </p:sp>
    </p:spTree>
    <p:extLst>
      <p:ext uri="{BB962C8B-B14F-4D97-AF65-F5344CB8AC3E}">
        <p14:creationId xmlns:p14="http://schemas.microsoft.com/office/powerpoint/2010/main" val="2871672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30605-ED53-4EFA-A15A-948311BFD879}" type="datetimeFigureOut">
              <a:rPr lang="en-US" smtClean="0"/>
              <a:t>5/21/15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E1EB9-AED7-4CF1-AB8F-6111968F80C7}" type="slidenum">
              <a:rPr lang="en-US" smtClean="0"/>
              <a:t>‹#›</a:t>
            </a:fld>
            <a:endParaRPr lang="en-US"/>
          </a:p>
        </p:txBody>
      </p:sp>
    </p:spTree>
    <p:extLst>
      <p:ext uri="{BB962C8B-B14F-4D97-AF65-F5344CB8AC3E}">
        <p14:creationId xmlns:p14="http://schemas.microsoft.com/office/powerpoint/2010/main" val="39358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www.sf.k12.sd.us/index.php?option=com_googlesearch_cse&amp;n=30&amp;Itemid=84&amp;cx=002284888573374030398:94uc6ulprmy&amp;cof=FORID:11&amp;ie=ISO-8859-1&amp;q=teacher+pay&amp;sa.x=-712&amp;sa.y=-7&amp;sa=Search&amp;hl=en&amp;safe=active&amp;cr=countryUS"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 Id="rId3" Type="http://schemas.openxmlformats.org/officeDocument/2006/relationships/hyperlink" Target="http://rapidcityjournal.com/news/local/rapid-city-teachers-pay-doesn-t-conform-to-district-s/article_ee01f831-cf95-5791-b662-1e2c38442cec.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sdbpi.org/wp-content/uploads/2015/01/4th-grade-NAEP-score-compared-to-region-and-nation.pn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legis.sd.gov/Statutes/Codified_Laws/DisplayStatute.aspx?Type=Statute&amp;Statute=42-7A-63" TargetMode="External"/><Relationship Id="rId4" Type="http://schemas.openxmlformats.org/officeDocument/2006/relationships/hyperlink" Target="http://legis.sd.gov/Statutes/Codified_Laws/DisplayStatute.aspx?Type=Statute&amp;Statute=10-13-44" TargetMode="External"/><Relationship Id="rId5" Type="http://schemas.openxmlformats.org/officeDocument/2006/relationships/hyperlink" Target="http://www.naspl.org/Contacts/index.cfm?fuseaction=view&amp;ID=35" TargetMode="External"/><Relationship Id="rId6" Type="http://schemas.openxmlformats.org/officeDocument/2006/relationships/hyperlink" Target="http://rapidcityjournal.com/news/opinion/editorial-video-lottery-must-change/article_249e06cd-7cd1-59b7-bb94-d1efd6fc8a56.html"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Asking the questions, finding the answers, starting the dialogue. revivingrapidcityschools.weebly.com</a:t>
            </a:r>
          </a:p>
        </p:txBody>
      </p:sp>
      <p:sp>
        <p:nvSpPr>
          <p:cNvPr id="4" name="Slide Number Placeholder 3"/>
          <p:cNvSpPr>
            <a:spLocks noGrp="1"/>
          </p:cNvSpPr>
          <p:nvPr>
            <p:ph type="sldNum" sz="quarter" idx="10"/>
          </p:nvPr>
        </p:nvSpPr>
        <p:spPr/>
        <p:txBody>
          <a:bodyPr/>
          <a:lstStyle/>
          <a:p>
            <a:fld id="{477E1EB9-AED7-4CF1-AB8F-6111968F80C7}" type="slidenum">
              <a:rPr lang="en-US" smtClean="0"/>
              <a:t>1</a:t>
            </a:fld>
            <a:endParaRPr lang="en-US"/>
          </a:p>
        </p:txBody>
      </p:sp>
    </p:spTree>
    <p:extLst>
      <p:ext uri="{BB962C8B-B14F-4D97-AF65-F5344CB8AC3E}">
        <p14:creationId xmlns:p14="http://schemas.microsoft.com/office/powerpoint/2010/main" val="1209401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rPr>
              <a:t>Schools do not get all of the tax money collected from property tax. For example, let's say you pay $2500 a year in property taxes; it goes to multiple support services. That $2500 dollars does NOT go directly to the schools. The money is divided up and used in various places. Some of it goes to the schools but the rest is used by the county. </a:t>
            </a:r>
            <a:r>
              <a:rPr lang="en-US" dirty="0" smtClean="0">
                <a:latin typeface="Arial"/>
              </a:rPr>
              <a:t>Secondly</a:t>
            </a:r>
            <a:r>
              <a:rPr lang="en-US" dirty="0">
                <a:latin typeface="Arial"/>
              </a:rPr>
              <a:t>, increased valuations does NOT mean more money for the schools. The amount of money we received is capped.</a:t>
            </a:r>
          </a:p>
        </p:txBody>
      </p:sp>
      <p:sp>
        <p:nvSpPr>
          <p:cNvPr id="4" name="Slide Number Placeholder 3"/>
          <p:cNvSpPr>
            <a:spLocks noGrp="1"/>
          </p:cNvSpPr>
          <p:nvPr>
            <p:ph type="sldNum" sz="quarter" idx="10"/>
          </p:nvPr>
        </p:nvSpPr>
        <p:spPr/>
        <p:txBody>
          <a:bodyPr/>
          <a:lstStyle/>
          <a:p>
            <a:fld id="{477E1EB9-AED7-4CF1-AB8F-6111968F80C7}" type="slidenum">
              <a:rPr lang="en-US" smtClean="0"/>
              <a:t>10</a:t>
            </a:fld>
            <a:endParaRPr lang="en-US"/>
          </a:p>
        </p:txBody>
      </p:sp>
    </p:spTree>
    <p:extLst>
      <p:ext uri="{BB962C8B-B14F-4D97-AF65-F5344CB8AC3E}">
        <p14:creationId xmlns:p14="http://schemas.microsoft.com/office/powerpoint/2010/main" val="1966981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problem confined to Rapid City.  It is the intent of the State Government to shift the tax burden to the local Districts.  The funding formula specifies this as an option.</a:t>
            </a:r>
          </a:p>
          <a:p>
            <a:r>
              <a:rPr lang="en-US" dirty="0">
                <a:latin typeface="Calibri"/>
              </a:rPr>
              <a:t/>
            </a:r>
            <a:br>
              <a:rPr lang="en-US" dirty="0">
                <a:latin typeface="Calibri"/>
              </a:rPr>
            </a:br>
            <a:endParaRPr lang="en-US" dirty="0">
              <a:latin typeface="Calibri"/>
            </a:endParaRPr>
          </a:p>
          <a:p>
            <a:r>
              <a:rPr lang="en-US" dirty="0">
                <a:latin typeface="Calibri"/>
              </a:rPr>
              <a:t>We can choose austerity or investment.</a:t>
            </a:r>
          </a:p>
          <a:p>
            <a:r>
              <a:rPr lang="en-US" dirty="0">
                <a:latin typeface="Calibri"/>
              </a:rPr>
              <a:t/>
            </a:r>
            <a:br>
              <a:rPr lang="en-US" dirty="0">
                <a:latin typeface="Calibri"/>
              </a:rPr>
            </a:br>
            <a:endParaRPr lang="en-US" dirty="0">
              <a:latin typeface="Calibri"/>
            </a:endParaRPr>
          </a:p>
          <a:p>
            <a:r>
              <a:rPr lang="en-US" dirty="0"/>
              <a:t>School</a:t>
            </a:r>
            <a:r>
              <a:rPr lang="en-US" baseline="0" dirty="0"/>
              <a:t> Administrators of SD website has a </a:t>
            </a:r>
            <a:r>
              <a:rPr lang="en-US" baseline="0" dirty="0" err="1"/>
              <a:t>pdf</a:t>
            </a:r>
            <a:r>
              <a:rPr lang="en-US" baseline="0" dirty="0"/>
              <a:t> of all districts and their apt-out amounts</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11</a:t>
            </a:fld>
            <a:endParaRPr lang="en-US"/>
          </a:p>
        </p:txBody>
      </p:sp>
    </p:spTree>
    <p:extLst>
      <p:ext uri="{BB962C8B-B14F-4D97-AF65-F5344CB8AC3E}">
        <p14:creationId xmlns:p14="http://schemas.microsoft.com/office/powerpoint/2010/main" val="3933736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E1EB9-AED7-4CF1-AB8F-6111968F80C7}" type="slidenum">
              <a:rPr lang="en-US" smtClean="0"/>
              <a:t>12</a:t>
            </a:fld>
            <a:endParaRPr lang="en-US"/>
          </a:p>
        </p:txBody>
      </p:sp>
    </p:spTree>
    <p:extLst>
      <p:ext uri="{BB962C8B-B14F-4D97-AF65-F5344CB8AC3E}">
        <p14:creationId xmlns:p14="http://schemas.microsoft.com/office/powerpoint/2010/main" val="1287934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r>
            <a:br>
              <a:rPr lang="en-US"/>
            </a:br>
            <a:endParaRPr lang="en-US"/>
          </a:p>
        </p:txBody>
      </p:sp>
      <p:sp>
        <p:nvSpPr>
          <p:cNvPr id="4" name="Slide Number Placeholder 3"/>
          <p:cNvSpPr>
            <a:spLocks noGrp="1"/>
          </p:cNvSpPr>
          <p:nvPr>
            <p:ph type="sldNum" sz="quarter" idx="10"/>
          </p:nvPr>
        </p:nvSpPr>
        <p:spPr/>
        <p:txBody>
          <a:bodyPr/>
          <a:lstStyle/>
          <a:p>
            <a:fld id="{477E1EB9-AED7-4CF1-AB8F-6111968F80C7}" type="slidenum">
              <a:rPr lang="en-US" smtClean="0"/>
              <a:t>13</a:t>
            </a:fld>
            <a:endParaRPr lang="en-US"/>
          </a:p>
        </p:txBody>
      </p:sp>
    </p:spTree>
    <p:extLst>
      <p:ext uri="{BB962C8B-B14F-4D97-AF65-F5344CB8AC3E}">
        <p14:creationId xmlns:p14="http://schemas.microsoft.com/office/powerpoint/2010/main" val="2421040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Cuts for this year including literacy and math support</a:t>
            </a:r>
            <a:r>
              <a:rPr lang="en-US" baseline="0" dirty="0"/>
              <a:t> staff will have a direct effect on elementary students capacity be proficient in reading.</a:t>
            </a:r>
          </a:p>
          <a:p>
            <a:r>
              <a:rPr lang="en-US" baseline="0" dirty="0"/>
              <a:t>Cut to the administration has left one person in charge of the entire budget, the facilities management and the Human Resource department.   </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14</a:t>
            </a:fld>
            <a:endParaRPr lang="en-US"/>
          </a:p>
        </p:txBody>
      </p:sp>
    </p:spTree>
    <p:extLst>
      <p:ext uri="{BB962C8B-B14F-4D97-AF65-F5344CB8AC3E}">
        <p14:creationId xmlns:p14="http://schemas.microsoft.com/office/powerpoint/2010/main" val="1525636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6D6D6D"/>
                </a:solidFill>
                <a:latin typeface="Arial"/>
              </a:rPr>
              <a:t>Sales tax has to come from a legislative rule change in the statute. If we ever do get more than the 3% maximum offered by the state, it is a one-time occurrence. It is not money that can be counted on year after year. </a:t>
            </a:r>
            <a:r>
              <a:rPr lang="en-US" dirty="0">
                <a:solidFill>
                  <a:srgbClr val="141823"/>
                </a:solidFill>
                <a:latin typeface="helvetica"/>
              </a:rPr>
              <a:t>In 2012, voters rejected the governor’s education reform plan which was HB 1234. Voters and the Governor also opposed initiated measure 15. It would have raised South Dakota’s sales tax by one cent. This money was earmarked for education and Medicaid. It would have given schools approximately $725 more per student annually. Since it did not pass, we did not gain that funding.</a:t>
            </a:r>
          </a:p>
        </p:txBody>
      </p:sp>
      <p:sp>
        <p:nvSpPr>
          <p:cNvPr id="4" name="Slide Number Placeholder 3"/>
          <p:cNvSpPr>
            <a:spLocks noGrp="1"/>
          </p:cNvSpPr>
          <p:nvPr>
            <p:ph type="sldNum" sz="quarter" idx="10"/>
          </p:nvPr>
        </p:nvSpPr>
        <p:spPr/>
        <p:txBody>
          <a:bodyPr/>
          <a:lstStyle/>
          <a:p>
            <a:fld id="{477E1EB9-AED7-4CF1-AB8F-6111968F80C7}" type="slidenum">
              <a:rPr lang="en-US" smtClean="0"/>
              <a:t>15</a:t>
            </a:fld>
            <a:endParaRPr lang="en-US"/>
          </a:p>
        </p:txBody>
      </p:sp>
    </p:spTree>
    <p:extLst>
      <p:ext uri="{BB962C8B-B14F-4D97-AF65-F5344CB8AC3E}">
        <p14:creationId xmlns:p14="http://schemas.microsoft.com/office/powerpoint/2010/main" val="1508995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1995-2005 Teacher salaries grew</a:t>
            </a:r>
            <a:r>
              <a:rPr lang="en-US" baseline="0" dirty="0"/>
              <a:t> at 2.7% Compared to State Employees at an average of 3% and Private Workers at 4.1%.</a:t>
            </a:r>
          </a:p>
          <a:p>
            <a:r>
              <a:rPr lang="en-US" baseline="0" dirty="0"/>
              <a:t>From 2005 -2013, during economically hard times, teacher salaries grew at 1.7% compared to 3.3% in the private sector.</a:t>
            </a:r>
          </a:p>
          <a:p>
            <a:r>
              <a:rPr lang="en-US" baseline="0" dirty="0"/>
              <a:t/>
            </a:r>
            <a:br>
              <a:rPr lang="en-US" baseline="0" dirty="0"/>
            </a:br>
            <a:endParaRPr lang="en-US" baseline="0" dirty="0"/>
          </a:p>
          <a:p>
            <a:r>
              <a:rPr lang="en-US" baseline="0" dirty="0"/>
              <a:t>The data shows that the State has been underfunding the State Aid to Education Formula. The State Aid formula pays for 80% of a district’s general fund which consists mainly of salary expenses.  Because of this  districts cannot afford to increase teacher pay beyond the rate of funding formula increase over a sustained period of time.  That rate of increase is has only been 1.7% since 2005.  This is the main reason why teacher salaries have been frozen except for one time moneys. </a:t>
            </a:r>
          </a:p>
          <a:p>
            <a:r>
              <a:rPr lang="en-US" baseline="0" dirty="0"/>
              <a:t/>
            </a:r>
            <a:br>
              <a:rPr lang="en-US" baseline="0" dirty="0"/>
            </a:br>
            <a:endParaRPr lang="en-US" baseline="0" dirty="0"/>
          </a:p>
          <a:p>
            <a:r>
              <a:rPr lang="en-US" baseline="0" dirty="0"/>
              <a:t>Data sources:</a:t>
            </a:r>
          </a:p>
          <a:p>
            <a:r>
              <a:rPr lang="en-US" sz="1200" dirty="0"/>
              <a:t>Sioux Falls School District School Funding 101-Fast</a:t>
            </a:r>
            <a:r>
              <a:rPr lang="en-US" sz="1200" baseline="0" dirty="0"/>
              <a:t> Facts</a:t>
            </a:r>
            <a:r>
              <a:rPr lang="en-US" sz="1200" dirty="0"/>
              <a:t>, January 29, 2015 ,  Todd </a:t>
            </a:r>
            <a:r>
              <a:rPr lang="en-US" sz="1200" dirty="0" err="1"/>
              <a:t>Vik</a:t>
            </a:r>
            <a:r>
              <a:rPr lang="en-US" sz="1200" dirty="0"/>
              <a:t>, Business Manager</a:t>
            </a:r>
          </a:p>
          <a:p>
            <a:r>
              <a:rPr lang="en-US" sz="1200" dirty="0"/>
              <a:t> http://www.sf.k12.sd.us/</a:t>
            </a:r>
            <a:r>
              <a:rPr lang="en-US" sz="1200" dirty="0" err="1"/>
              <a:t>index.php?option</a:t>
            </a:r>
            <a:r>
              <a:rPr lang="en-US" sz="1200" dirty="0"/>
              <a:t>=</a:t>
            </a:r>
            <a:r>
              <a:rPr lang="en-US" sz="1200" dirty="0" err="1"/>
              <a:t>com_flexicontent&amp;view</a:t>
            </a:r>
            <a:r>
              <a:rPr lang="en-US" sz="1200" dirty="0"/>
              <a:t>=</a:t>
            </a:r>
            <a:r>
              <a:rPr lang="en-US" sz="1200" dirty="0" err="1"/>
              <a:t>items&amp;cid</a:t>
            </a:r>
            <a:r>
              <a:rPr lang="en-US" sz="1200" dirty="0"/>
              <a:t>=70:community&amp;id=237:current-legislative-positions&amp;Itemid=467 </a:t>
            </a:r>
            <a:br>
              <a:rPr lang="en-US" sz="1200" dirty="0"/>
            </a:br>
            <a:endParaRPr lang="en-US" baseline="0" dirty="0"/>
          </a:p>
          <a:p>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16</a:t>
            </a:fld>
            <a:endParaRPr lang="en-US"/>
          </a:p>
        </p:txBody>
      </p:sp>
    </p:spTree>
    <p:extLst>
      <p:ext uri="{BB962C8B-B14F-4D97-AF65-F5344CB8AC3E}">
        <p14:creationId xmlns:p14="http://schemas.microsoft.com/office/powerpoint/2010/main" val="4156848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funding for education has only grown by an average of 2.2% for the</a:t>
            </a:r>
            <a:r>
              <a:rPr lang="en-US" baseline="0" dirty="0" smtClean="0"/>
              <a:t> past 16 years. The State Aid formula funds the local School districts General Funds which are 80-90% used to pay District salaries.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Sources: </a:t>
            </a:r>
            <a:r>
              <a:rPr lang="en-US" sz="1200" u="sng" kern="1200" dirty="0" smtClean="0">
                <a:solidFill>
                  <a:schemeClr val="tx1"/>
                </a:solidFill>
                <a:effectLst/>
                <a:latin typeface="+mn-lt"/>
                <a:ea typeface="+mn-ea"/>
                <a:cs typeface="+mn-cs"/>
                <a:hlinkClick r:id="rId3"/>
              </a:rPr>
              <a:t>http://www.sf.k12.sd.us/index.php?option=com_googlesearch_cse&amp;n=30&amp;Itemid=84&amp;cx=002284888573374030398%3A94uc6ulprmy&amp;cof=FORID%3A11&amp;ie=ISO-8859-1&amp;q=teacher+pay&amp;sa.x=-712&amp;sa.y=-7&amp;sa=Search&amp;hl=en&amp;safe=active&amp;cr=countryUS</a:t>
            </a: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r>
              <a:rPr lang="en-US" baseline="0" dirty="0" smtClean="0"/>
              <a:t>It is interesting to note, that the State’s General fund has increased at 2.9%, allowing them to increase the salaries of other State workers at a higher level than schools are able to afford for their staff.</a:t>
            </a:r>
          </a:p>
          <a:p>
            <a:endParaRPr lang="en-US" baseline="0" dirty="0" smtClean="0"/>
          </a:p>
          <a:p>
            <a:r>
              <a:rPr lang="en-US" baseline="0" dirty="0" smtClean="0"/>
              <a:t>Interesting that the State General fund growth is higher than that given to schools.</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17</a:t>
            </a:fld>
            <a:endParaRPr lang="en-US"/>
          </a:p>
        </p:txBody>
      </p:sp>
    </p:spTree>
    <p:extLst>
      <p:ext uri="{BB962C8B-B14F-4D97-AF65-F5344CB8AC3E}">
        <p14:creationId xmlns:p14="http://schemas.microsoft.com/office/powerpoint/2010/main" val="3004415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Low base pay in Rapid City Schools results in teachers leaving the district for neighboring districts and neighboring state.  The music teacher at Southwest Middle School is leaving for a neighboring state and will earn a combined increase of $30,000 to their salaries.</a:t>
            </a:r>
          </a:p>
        </p:txBody>
      </p:sp>
      <p:sp>
        <p:nvSpPr>
          <p:cNvPr id="4" name="Slide Number Placeholder 3"/>
          <p:cNvSpPr>
            <a:spLocks noGrp="1"/>
          </p:cNvSpPr>
          <p:nvPr>
            <p:ph type="sldNum" sz="quarter" idx="10"/>
          </p:nvPr>
        </p:nvSpPr>
        <p:spPr/>
        <p:txBody>
          <a:bodyPr/>
          <a:lstStyle/>
          <a:p>
            <a:fld id="{477E1EB9-AED7-4CF1-AB8F-6111968F80C7}" type="slidenum">
              <a:rPr lang="en-US" smtClean="0"/>
              <a:t>18</a:t>
            </a:fld>
            <a:endParaRPr lang="en-US"/>
          </a:p>
        </p:txBody>
      </p:sp>
    </p:spTree>
    <p:extLst>
      <p:ext uri="{BB962C8B-B14F-4D97-AF65-F5344CB8AC3E}">
        <p14:creationId xmlns:p14="http://schemas.microsoft.com/office/powerpoint/2010/main" val="4084346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rPr>
              <a:t>The School district does not have enough revenue to support sustained pay increases.  A beginning teacher will never reach the pay of a teacher with 15 years of experience in this district.  So those who can, leave.</a:t>
            </a:r>
          </a:p>
          <a:p>
            <a:r>
              <a:rPr lang="en-US" sz="1200" kern="1200" dirty="0">
                <a:solidFill>
                  <a:schemeClr val="tx1"/>
                </a:solidFill>
                <a:effectLst/>
                <a:latin typeface="+mn-lt"/>
              </a:rPr>
              <a:t/>
            </a:r>
            <a:br>
              <a:rPr lang="en-US" sz="1200" kern="1200" dirty="0">
                <a:solidFill>
                  <a:schemeClr val="tx1"/>
                </a:solidFill>
                <a:effectLst/>
                <a:latin typeface="+mn-lt"/>
              </a:rPr>
            </a:br>
            <a:endParaRPr lang="en-US" sz="1200" kern="1200" dirty="0">
              <a:solidFill>
                <a:schemeClr val="tx1"/>
              </a:solidFill>
              <a:effectLst/>
              <a:latin typeface="+mn-lt"/>
            </a:endParaRPr>
          </a:p>
          <a:p>
            <a:r>
              <a:rPr lang="en-US" sz="1200" kern="1200" dirty="0">
                <a:solidFill>
                  <a:schemeClr val="tx1"/>
                </a:solidFill>
                <a:effectLst/>
                <a:latin typeface="+mn-lt"/>
                <a:ea typeface="+mn-ea"/>
                <a:cs typeface="+mn-cs"/>
              </a:rPr>
              <a:t>Data obtained from RCAS </a:t>
            </a:r>
          </a:p>
          <a:p>
            <a:r>
              <a:rPr lang="en-US" sz="1200" kern="1200" dirty="0">
                <a:solidFill>
                  <a:schemeClr val="tx1"/>
                </a:solidFill>
                <a:effectLst/>
                <a:latin typeface="+mn-lt"/>
                <a:ea typeface="+mn-ea"/>
                <a:cs typeface="+mn-cs"/>
              </a:rPr>
              <a:t>Steps are based on years of experience.  Pay increases are supposed occur every 2 years   </a:t>
            </a:r>
          </a:p>
          <a:p>
            <a:r>
              <a:rPr lang="en-US" sz="1200" kern="1200" dirty="0">
                <a:solidFill>
                  <a:schemeClr val="tx1"/>
                </a:solidFill>
                <a:effectLst/>
                <a:latin typeface="+mn-lt"/>
                <a:ea typeface="+mn-ea"/>
                <a:cs typeface="+mn-cs"/>
              </a:rPr>
              <a:t>Lanes are based on receiving a higher degree </a:t>
            </a:r>
          </a:p>
          <a:p>
            <a:r>
              <a:rPr lang="en-US" sz="1200" kern="1200" dirty="0">
                <a:solidFill>
                  <a:schemeClr val="tx1"/>
                </a:solidFill>
                <a:effectLst/>
                <a:latin typeface="+mn-lt"/>
              </a:rPr>
              <a:t/>
            </a:r>
            <a:br>
              <a:rPr lang="en-US" sz="1200" kern="1200" dirty="0">
                <a:solidFill>
                  <a:schemeClr val="tx1"/>
                </a:solidFill>
                <a:effectLst/>
                <a:latin typeface="+mn-lt"/>
              </a:rPr>
            </a:br>
            <a:endParaRPr lang="en-US" sz="1200" kern="1200" dirty="0">
              <a:solidFill>
                <a:schemeClr val="tx1"/>
              </a:solidFill>
              <a:effectLst/>
              <a:latin typeface="+mn-lt"/>
            </a:endParaRPr>
          </a:p>
          <a:p>
            <a:r>
              <a:rPr lang="en-US" sz="1200" kern="1200" dirty="0">
                <a:solidFill>
                  <a:schemeClr val="tx1"/>
                </a:solidFill>
                <a:effectLst/>
                <a:latin typeface="+mn-lt"/>
                <a:ea typeface="+mn-ea"/>
                <a:cs typeface="+mn-cs"/>
              </a:rPr>
              <a:t>From Rapid City Journal  10/26/14</a:t>
            </a:r>
          </a:p>
          <a:p>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3"/>
              </a:rPr>
              <a:t>Rapid City Teachers’ pay doesn’t conform to district’s chart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rPr>
              <a:t/>
            </a:r>
            <a:br>
              <a:rPr lang="en-US" sz="1200" kern="1200" dirty="0">
                <a:solidFill>
                  <a:schemeClr val="tx1"/>
                </a:solidFill>
                <a:effectLst/>
                <a:latin typeface="+mn-lt"/>
              </a:rPr>
            </a:br>
            <a:endParaRPr lang="en-US" sz="1200" kern="1200" dirty="0">
              <a:solidFill>
                <a:schemeClr val="tx1"/>
              </a:solidFill>
              <a:effectLst/>
              <a:latin typeface="+mn-lt"/>
            </a:endParaRPr>
          </a:p>
          <a:p>
            <a:r>
              <a:rPr lang="en-US" sz="1200" kern="1200" dirty="0">
                <a:solidFill>
                  <a:schemeClr val="tx1"/>
                </a:solidFill>
                <a:effectLst/>
                <a:latin typeface="+mn-lt"/>
              </a:rPr>
              <a:t/>
            </a:r>
            <a:br>
              <a:rPr lang="en-US" sz="1200" kern="1200" dirty="0">
                <a:solidFill>
                  <a:schemeClr val="tx1"/>
                </a:solidFill>
                <a:effectLst/>
                <a:latin typeface="+mn-lt"/>
              </a:rPr>
            </a:br>
            <a:endParaRPr lang="en-US" sz="1200" kern="1200" dirty="0">
              <a:solidFill>
                <a:schemeClr val="tx1"/>
              </a:solidFill>
              <a:effectLst/>
              <a:latin typeface="+mn-lt"/>
            </a:endParaRPr>
          </a:p>
          <a:p>
            <a:endParaRPr lang="en-US" sz="1200" kern="1200" dirty="0">
              <a:solidFill>
                <a:schemeClr val="tx1"/>
              </a:solidFill>
              <a:effectLst/>
              <a:latin typeface="+mn-lt"/>
              <a:ea typeface="+mn-ea"/>
              <a:cs typeface="+mn-cs"/>
            </a:endParaRPr>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19</a:t>
            </a:fld>
            <a:endParaRPr lang="en-US"/>
          </a:p>
        </p:txBody>
      </p:sp>
    </p:spTree>
    <p:extLst>
      <p:ext uri="{BB962C8B-B14F-4D97-AF65-F5344CB8AC3E}">
        <p14:creationId xmlns:p14="http://schemas.microsoft.com/office/powerpoint/2010/main" val="64269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E1EB9-AED7-4CF1-AB8F-6111968F80C7}" type="slidenum">
              <a:rPr lang="en-US" smtClean="0"/>
              <a:t>2</a:t>
            </a:fld>
            <a:endParaRPr lang="en-US"/>
          </a:p>
        </p:txBody>
      </p:sp>
    </p:spTree>
    <p:extLst>
      <p:ext uri="{BB962C8B-B14F-4D97-AF65-F5344CB8AC3E}">
        <p14:creationId xmlns:p14="http://schemas.microsoft.com/office/powerpoint/2010/main" val="2979358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20</a:t>
            </a:fld>
            <a:endParaRPr lang="en-US"/>
          </a:p>
        </p:txBody>
      </p:sp>
    </p:spTree>
    <p:extLst>
      <p:ext uri="{BB962C8B-B14F-4D97-AF65-F5344CB8AC3E}">
        <p14:creationId xmlns:p14="http://schemas.microsoft.com/office/powerpoint/2010/main" val="138021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E1EB9-AED7-4CF1-AB8F-6111968F80C7}" type="slidenum">
              <a:rPr lang="en-US" smtClean="0"/>
              <a:t>21</a:t>
            </a:fld>
            <a:endParaRPr lang="en-US"/>
          </a:p>
        </p:txBody>
      </p:sp>
    </p:spTree>
    <p:extLst>
      <p:ext uri="{BB962C8B-B14F-4D97-AF65-F5344CB8AC3E}">
        <p14:creationId xmlns:p14="http://schemas.microsoft.com/office/powerpoint/2010/main" val="3955928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links below can</a:t>
            </a:r>
            <a:r>
              <a:rPr lang="en-US" baseline="0" dirty="0" smtClean="0"/>
              <a:t> be found on Reviving Rapid City </a:t>
            </a:r>
            <a:r>
              <a:rPr lang="en-US" baseline="0" dirty="0" err="1" smtClean="0"/>
              <a:t>Schools.weebly.org</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22</a:t>
            </a:fld>
            <a:endParaRPr lang="en-US"/>
          </a:p>
        </p:txBody>
      </p:sp>
    </p:spTree>
    <p:extLst>
      <p:ext uri="{BB962C8B-B14F-4D97-AF65-F5344CB8AC3E}">
        <p14:creationId xmlns:p14="http://schemas.microsoft.com/office/powerpoint/2010/main" val="3483879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7E1EB9-AED7-4CF1-AB8F-6111968F80C7}" type="slidenum">
              <a:rPr lang="en-US" smtClean="0"/>
              <a:t>23</a:t>
            </a:fld>
            <a:endParaRPr lang="en-US"/>
          </a:p>
        </p:txBody>
      </p:sp>
    </p:spTree>
    <p:extLst>
      <p:ext uri="{BB962C8B-B14F-4D97-AF65-F5344CB8AC3E}">
        <p14:creationId xmlns:p14="http://schemas.microsoft.com/office/powerpoint/2010/main" val="314539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Joy </a:t>
            </a:r>
            <a:r>
              <a:rPr lang="en-US" dirty="0" err="1" smtClean="0"/>
              <a:t>Smolnisky</a:t>
            </a:r>
            <a:r>
              <a:rPr lang="en-US" baseline="0" dirty="0" smtClean="0"/>
              <a:t> at the SD budget and policy institute:</a:t>
            </a:r>
          </a:p>
          <a:p>
            <a:r>
              <a:rPr lang="en-US" sz="1200" kern="1200" dirty="0" smtClean="0">
                <a:solidFill>
                  <a:schemeClr val="tx1"/>
                </a:solidFill>
                <a:latin typeface="+mn-lt"/>
                <a:ea typeface="+mn-ea"/>
                <a:cs typeface="+mn-cs"/>
              </a:rPr>
              <a:t>In 2004, South Dakota invested 37% of its general fund expenditures in state aid to K-12 education.  By 2014 that had plummeted to 27%.  That is a drop of over 25%. (See Chart 1)</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Well, for some unknown reason, when the education funding formula was established South Dakota decided to freeze its investment in K-12 education to include inflationary increases only, diverting all real growth in state revenues away from education.</a:t>
            </a:r>
          </a:p>
          <a:p>
            <a:r>
              <a:rPr lang="en-US" sz="1200" kern="1200" dirty="0" smtClean="0">
                <a:solidFill>
                  <a:schemeClr val="tx1"/>
                </a:solidFill>
                <a:latin typeface="+mn-lt"/>
                <a:ea typeface="+mn-ea"/>
                <a:cs typeface="+mn-cs"/>
              </a:rPr>
              <a:t>Back in the early 1990’s South Dakota used to track with the nation, investing an amount equivalent to about 5% of the total personal income in our state toward K-12 education.  But while the rest of the USA has stayed pretty true to the 4.5 to 5% level of investment, South Dakota has not. (See Chart 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Chart 2: Funding Formula diverts real economic growth away from k-12 education funding</a:t>
            </a:r>
          </a:p>
          <a:p>
            <a:r>
              <a:rPr lang="en-US" sz="1200" kern="1200" dirty="0" smtClean="0">
                <a:solidFill>
                  <a:schemeClr val="tx1"/>
                </a:solidFill>
                <a:latin typeface="+mn-lt"/>
                <a:ea typeface="+mn-ea"/>
                <a:cs typeface="+mn-cs"/>
              </a:rPr>
              <a:t>In the late 1990s South Dakota implemented its “</a:t>
            </a:r>
            <a:r>
              <a:rPr lang="en-US" sz="1200" i="1" kern="1200" dirty="0" smtClean="0">
                <a:solidFill>
                  <a:schemeClr val="tx1"/>
                </a:solidFill>
                <a:latin typeface="+mn-lt"/>
                <a:ea typeface="+mn-ea"/>
                <a:cs typeface="+mn-cs"/>
              </a:rPr>
              <a:t>No-real-growth Funding Formula”</a:t>
            </a:r>
            <a:r>
              <a:rPr lang="en-US" sz="1200" i="0" kern="1200" dirty="0" smtClean="0">
                <a:solidFill>
                  <a:schemeClr val="tx1"/>
                </a:solidFill>
                <a:latin typeface="+mn-lt"/>
                <a:ea typeface="+mn-ea"/>
                <a:cs typeface="+mn-cs"/>
              </a:rPr>
              <a:t> for K-12 education. That is when our state investment in K-12 education begin to erode relative to the rest of the nation. By 2012, South Dakota spending on K-12 was only 3.5% of personal income.</a:t>
            </a:r>
          </a:p>
          <a:p>
            <a:r>
              <a:rPr lang="en-US" sz="1200" i="0" kern="1200" dirty="0" smtClean="0">
                <a:solidFill>
                  <a:schemeClr val="tx1"/>
                </a:solidFill>
                <a:latin typeface="+mn-lt"/>
                <a:ea typeface="+mn-ea"/>
                <a:cs typeface="+mn-cs"/>
              </a:rPr>
              <a:t>If South Dakota continues its current strategy, diverting all revenue increases from real economic growth away from K-12 education, funding for each generation of students will continue to fall further and further behind our neighbors and our nation</a:t>
            </a:r>
          </a:p>
          <a:p>
            <a:r>
              <a:rPr lang="en-US" sz="1200" b="1" i="0" kern="1200" dirty="0" smtClean="0">
                <a:solidFill>
                  <a:schemeClr val="tx1"/>
                </a:solidFill>
                <a:latin typeface="+mn-lt"/>
                <a:ea typeface="+mn-ea"/>
                <a:cs typeface="+mn-cs"/>
              </a:rPr>
              <a:t>How has this disavowing responsible K-12 funding harmed the education of our children?</a:t>
            </a:r>
          </a:p>
          <a:p>
            <a:r>
              <a:rPr lang="en-US" sz="1200" b="0" i="0" kern="1200" dirty="0" smtClean="0">
                <a:solidFill>
                  <a:schemeClr val="tx1"/>
                </a:solidFill>
                <a:latin typeface="+mn-lt"/>
                <a:ea typeface="+mn-ea"/>
                <a:cs typeface="+mn-cs"/>
              </a:rPr>
              <a:t>Let’s look at one of the things that has happened.  Back in 2003, South Dakota’s fourth graders scored above the national average in reading.  By 2013, well over half our students (68%) </a:t>
            </a:r>
            <a:r>
              <a:rPr lang="en-US" sz="1200" b="1" i="0" kern="1200" dirty="0" smtClean="0">
                <a:solidFill>
                  <a:schemeClr val="tx1"/>
                </a:solidFill>
                <a:latin typeface="+mn-lt"/>
                <a:ea typeface="+mn-ea"/>
                <a:cs typeface="+mn-cs"/>
              </a:rPr>
              <a:t>were not proficient</a:t>
            </a:r>
            <a:r>
              <a:rPr lang="en-US" sz="1200" b="0" i="0" kern="1200" dirty="0" smtClean="0">
                <a:solidFill>
                  <a:schemeClr val="tx1"/>
                </a:solidFill>
                <a:latin typeface="+mn-lt"/>
                <a:ea typeface="+mn-ea"/>
                <a:cs typeface="+mn-cs"/>
              </a:rPr>
              <a:t> in reading by 4th grade.</a:t>
            </a:r>
          </a:p>
          <a:p>
            <a:endParaRPr lang="en-US" sz="1200" b="0" i="0" kern="1200" dirty="0" smtClean="0">
              <a:solidFill>
                <a:schemeClr val="tx1"/>
              </a:solidFill>
              <a:latin typeface="+mn-lt"/>
              <a:ea typeface="+mn-ea"/>
              <a:cs typeface="+mn-cs"/>
              <a:hlinkClick r:id="rId3"/>
            </a:endParaRPr>
          </a:p>
          <a:p>
            <a:r>
              <a:rPr lang="en-US" sz="1200" b="0" i="0" kern="1200" dirty="0" smtClean="0">
                <a:solidFill>
                  <a:schemeClr val="tx1"/>
                </a:solidFill>
                <a:latin typeface="+mn-lt"/>
                <a:ea typeface="+mn-ea"/>
                <a:cs typeface="+mn-cs"/>
              </a:rPr>
              <a:t>See the blue line in chart 3 (that is the national scoring average).  South Dakota is the red line. Shocking, right?</a:t>
            </a:r>
          </a:p>
          <a:p>
            <a:r>
              <a:rPr lang="en-US" sz="1200" b="0" i="0" kern="1200" dirty="0" smtClean="0">
                <a:solidFill>
                  <a:schemeClr val="tx1"/>
                </a:solidFill>
                <a:latin typeface="+mn-lt"/>
                <a:ea typeface="+mn-ea"/>
                <a:cs typeface="+mn-cs"/>
              </a:rPr>
              <a:t>Today, students across the nation are scoring higher than our own South Dakota students. All our neighboring state’s students are holding their own, placing above that rising national average.  But South Dakotans are lagging, dropping behind both the national scores and regional scores.</a:t>
            </a:r>
          </a:p>
          <a:p>
            <a:r>
              <a:rPr lang="en-US" sz="1200" b="0" i="0" kern="1200" dirty="0" smtClean="0">
                <a:solidFill>
                  <a:schemeClr val="tx1"/>
                </a:solidFill>
                <a:latin typeface="+mn-lt"/>
                <a:ea typeface="+mn-ea"/>
                <a:cs typeface="+mn-cs"/>
              </a:rPr>
              <a:t>An email of these research results to the South Dakota Secretary of Education was met with a reply that said we used to have a very effective reading program, which ended in 2005 when grant funding ran out.  That’s a burden, but then South Dakota didn’t replace it with an equally effective program.  Why?  We apparently didn’t want to fund our own effective reading program.</a:t>
            </a:r>
          </a:p>
          <a:p>
            <a:r>
              <a:rPr lang="en-US" sz="1200" b="1" i="0" kern="1200" dirty="0" smtClean="0">
                <a:solidFill>
                  <a:schemeClr val="tx1"/>
                </a:solidFill>
                <a:latin typeface="+mn-lt"/>
                <a:ea typeface="+mn-ea"/>
                <a:cs typeface="+mn-cs"/>
              </a:rPr>
              <a:t>Should we be concerned about this?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SD DOE research on outcomes for 4th Grade students not proficient in reading</a:t>
            </a:r>
          </a:p>
          <a:p>
            <a:r>
              <a:rPr lang="en-US" sz="1200" b="0" i="0" kern="1200" dirty="0" smtClean="0">
                <a:solidFill>
                  <a:schemeClr val="tx1"/>
                </a:solidFill>
                <a:latin typeface="+mn-lt"/>
                <a:ea typeface="+mn-ea"/>
                <a:cs typeface="+mn-cs"/>
              </a:rPr>
              <a:t>Yes, according to South Dakota Department of Education research published this week (Chart 4).  If we apply the report’s findings to the 68% of South Dakota’s 2013 4th graders who weren’t proficient in reading, we can predict that in 2021 when they graduate:</a:t>
            </a:r>
          </a:p>
          <a:p>
            <a:r>
              <a:rPr lang="en-US" sz="1200" b="0" i="0" kern="1200" dirty="0" smtClean="0">
                <a:solidFill>
                  <a:schemeClr val="tx1"/>
                </a:solidFill>
                <a:latin typeface="+mn-lt"/>
                <a:ea typeface="+mn-ea"/>
                <a:cs typeface="+mn-cs"/>
              </a:rPr>
              <a:t>Less than 50% of graduates will have taken the ACT</a:t>
            </a:r>
          </a:p>
          <a:p>
            <a:r>
              <a:rPr lang="en-US" sz="1200" b="0" i="0" kern="1200" dirty="0" smtClean="0">
                <a:solidFill>
                  <a:schemeClr val="tx1"/>
                </a:solidFill>
                <a:latin typeface="+mn-lt"/>
                <a:ea typeface="+mn-ea"/>
                <a:cs typeface="+mn-cs"/>
              </a:rPr>
              <a:t>Less than 36% of graduates will have met the ACT English  benchmark</a:t>
            </a:r>
          </a:p>
          <a:p>
            <a:r>
              <a:rPr lang="en-US" sz="1200" b="0" i="0" kern="1200" dirty="0" smtClean="0">
                <a:solidFill>
                  <a:schemeClr val="tx1"/>
                </a:solidFill>
                <a:latin typeface="+mn-lt"/>
                <a:ea typeface="+mn-ea"/>
                <a:cs typeface="+mn-cs"/>
              </a:rPr>
              <a:t>About 10% of graduates will have dropped out</a:t>
            </a:r>
          </a:p>
          <a:p>
            <a:r>
              <a:rPr lang="en-US" sz="1200" b="1" i="0" kern="1200" dirty="0" smtClean="0">
                <a:solidFill>
                  <a:schemeClr val="tx1"/>
                </a:solidFill>
                <a:latin typeface="+mn-lt"/>
                <a:ea typeface="+mn-ea"/>
                <a:cs typeface="+mn-cs"/>
              </a:rPr>
              <a:t>Summary</a:t>
            </a:r>
          </a:p>
          <a:p>
            <a:r>
              <a:rPr lang="en-US" sz="1200" b="0" i="0" kern="1200" dirty="0" smtClean="0">
                <a:solidFill>
                  <a:schemeClr val="tx1"/>
                </a:solidFill>
                <a:latin typeface="+mn-lt"/>
                <a:ea typeface="+mn-ea"/>
                <a:cs typeface="+mn-cs"/>
              </a:rPr>
              <a:t>This data suggests it may be time for South Dakota to take a serious look at its current funding formula, a formula that has frozen and stagnated K-12 investments at the same inflation-adjusted level for over 15 years. And we know the human and monetary expense of remediating current and future generations of graduates in incalculable.</a:t>
            </a:r>
          </a:p>
          <a:p>
            <a:r>
              <a:rPr lang="en-US" sz="1200" b="0" i="0" kern="1200" dirty="0" smtClean="0">
                <a:solidFill>
                  <a:schemeClr val="tx1"/>
                </a:solidFill>
                <a:latin typeface="+mn-lt"/>
                <a:ea typeface="+mn-ea"/>
                <a:cs typeface="+mn-cs"/>
              </a:rPr>
              <a:t>The ability of our students to read and the ability of our teachers to teach them to read is not the problem.  The lack of adequate funding is the real, true issue, and it is harming our state’s ability to successfully transition our children from high school to being productive, economically viable adults.  We think that transition is worth the investment.</a:t>
            </a:r>
          </a:p>
          <a:p>
            <a:r>
              <a:rPr lang="en-US" sz="1200" b="0" i="0" kern="1200" dirty="0" smtClean="0">
                <a:solidFill>
                  <a:schemeClr val="tx1"/>
                </a:solidFill>
                <a:latin typeface="+mn-lt"/>
                <a:ea typeface="+mn-ea"/>
                <a:cs typeface="+mn-cs"/>
              </a:rPr>
              <a:t>SD Budget &amp; Policy Institute has shared these findings over the past five months in eight** South Dakota communities holding meetings with several hundred people and generating extensive media coverage.  Responses consistently reflect deep concern.  Every group unanimously agreed, “doing nothing” (i.e., staying with the existing funding formula) was unacceptable.</a:t>
            </a:r>
          </a:p>
          <a:p>
            <a:endParaRPr lang="en-US" baseline="0" dirty="0" smtClean="0"/>
          </a:p>
          <a:p>
            <a:endParaRPr lang="en-US" baseline="0" dirty="0" smtClean="0"/>
          </a:p>
          <a:p>
            <a:endParaRPr lang="en-US" baseline="0" dirty="0" smtClean="0"/>
          </a:p>
          <a:p>
            <a:r>
              <a:rPr lang="en-US" dirty="0" smtClean="0"/>
              <a:t>http://</a:t>
            </a:r>
            <a:r>
              <a:rPr lang="en-US" dirty="0" err="1" smtClean="0"/>
              <a:t>www.sdbpi.org</a:t>
            </a:r>
            <a:r>
              <a:rPr lang="en-US" dirty="0" smtClean="0"/>
              <a:t>/portion-of-sd-state-taxes-dedicated-to-k-12-education-drops-by-25-in-last-10-years</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3</a:t>
            </a:fld>
            <a:endParaRPr lang="en-US"/>
          </a:p>
        </p:txBody>
      </p:sp>
    </p:spTree>
    <p:extLst>
      <p:ext uri="{BB962C8B-B14F-4D97-AF65-F5344CB8AC3E}">
        <p14:creationId xmlns:p14="http://schemas.microsoft.com/office/powerpoint/2010/main" val="330633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Aid</a:t>
            </a:r>
            <a:r>
              <a:rPr lang="en-US" baseline="0" dirty="0" smtClean="0"/>
              <a:t> 101 presentations will give more in-depth information.</a:t>
            </a:r>
          </a:p>
          <a:p>
            <a:endParaRPr lang="en-US" baseline="0" dirty="0" smtClean="0"/>
          </a:p>
          <a:p>
            <a:r>
              <a:rPr lang="en-US" dirty="0" smtClean="0"/>
              <a:t>http://</a:t>
            </a:r>
            <a:r>
              <a:rPr lang="en-US" dirty="0" err="1" smtClean="0"/>
              <a:t>doe.sd.gov</a:t>
            </a:r>
            <a:r>
              <a:rPr lang="en-US" dirty="0" smtClean="0"/>
              <a:t>/secretary/documents/StateA101.pdf</a:t>
            </a: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4</a:t>
            </a:fld>
            <a:endParaRPr lang="en-US"/>
          </a:p>
        </p:txBody>
      </p:sp>
    </p:spTree>
    <p:extLst>
      <p:ext uri="{BB962C8B-B14F-4D97-AF65-F5344CB8AC3E}">
        <p14:creationId xmlns:p14="http://schemas.microsoft.com/office/powerpoint/2010/main" val="311872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solidFill>
                  <a:srgbClr val="535353"/>
                </a:solidFill>
                <a:latin typeface="Century Gothic"/>
                <a:cs typeface="Verdana"/>
              </a:rPr>
              <a:t>What Happened to the Video Lottery money that was supposed to pay for education?</a:t>
            </a:r>
          </a:p>
          <a:p>
            <a:endParaRPr lang="en-US" sz="1000">
              <a:solidFill>
                <a:srgbClr val="535353"/>
              </a:solidFill>
              <a:latin typeface="Century Gothic"/>
              <a:cs typeface="Verdana"/>
            </a:endParaRPr>
          </a:p>
          <a:p>
            <a:r>
              <a:rPr lang="en-US" sz="1000">
                <a:solidFill>
                  <a:srgbClr val="535353"/>
                </a:solidFill>
                <a:latin typeface="Century Gothic"/>
                <a:cs typeface="Verdana"/>
              </a:rPr>
              <a:t>50% of the revenues from video lottery are paid to the State of SD by being deposited into the “Property Tax Reduction Fund”.  See this link to South Dakota Codified Law 42.   </a:t>
            </a:r>
          </a:p>
          <a:p>
            <a:r>
              <a:rPr lang="en-US" sz="1000">
                <a:solidFill>
                  <a:srgbClr val="535353"/>
                </a:solidFill>
                <a:latin typeface="Century Gothic"/>
                <a:cs typeface="Verdana"/>
                <a:hlinkClick r:id="rId3"/>
              </a:rPr>
              <a:t>http://legis.sd.gov/Statutes/Codified_Laws/DisplayStatute.aspx?Type=Statute&amp;Statute=42-7A-63</a:t>
            </a:r>
          </a:p>
          <a:p>
            <a:endParaRPr lang="en-US" sz="1000">
              <a:solidFill>
                <a:srgbClr val="535353"/>
              </a:solidFill>
              <a:latin typeface="Century Gothic"/>
              <a:cs typeface="Verdana"/>
            </a:endParaRPr>
          </a:p>
          <a:p>
            <a:r>
              <a:rPr lang="en-US" sz="1000">
                <a:solidFill>
                  <a:srgbClr val="535353"/>
                </a:solidFill>
                <a:latin typeface="Century Gothic"/>
                <a:cs typeface="Verdana"/>
              </a:rPr>
              <a:t>This fund was eliminated this year, 2015, and now revenue appears to go straight into the State General Fund.  The State General Fund, funds k-12 schools via a per student allocation each year.  About 55% of that allocation is paid by from the State General Fund reliving the tax burden on owner occupied and agricultural property.  The other 45% of this PSA is generated through local property tax levies.  Without video lottery, property owner would bear closer to 100% of the burden to fund  schools.</a:t>
            </a:r>
          </a:p>
          <a:p>
            <a:endParaRPr lang="en-US" sz="1000">
              <a:solidFill>
                <a:srgbClr val="535353"/>
              </a:solidFill>
              <a:latin typeface="Century Gothic"/>
              <a:cs typeface="Verdana"/>
            </a:endParaRPr>
          </a:p>
          <a:p>
            <a:r>
              <a:rPr lang="en-US" sz="1000">
                <a:solidFill>
                  <a:srgbClr val="535353"/>
                </a:solidFill>
                <a:latin typeface="Century Gothic"/>
                <a:cs typeface="Verdana"/>
              </a:rPr>
              <a:t>The moneys in the property tax relief fund may be transferred to the general fund as necessary to provide property tax relief through state aid to education.   See link to view statute.</a:t>
            </a:r>
          </a:p>
          <a:p>
            <a:r>
              <a:rPr lang="en-US" sz="1000">
                <a:solidFill>
                  <a:srgbClr val="535353"/>
                </a:solidFill>
                <a:latin typeface="Century Gothic"/>
                <a:cs typeface="Verdana"/>
                <a:hlinkClick r:id="rId4"/>
              </a:rPr>
              <a:t>http://legis.sd.gov/Statutes/Codified_Laws/DisplayStatute.aspx?Type=Statute&amp;Statute=10-13-44</a:t>
            </a:r>
          </a:p>
          <a:p>
            <a:endParaRPr lang="en-US">
              <a:solidFill>
                <a:srgbClr val="535353"/>
              </a:solidFill>
              <a:latin typeface="Century Gothic"/>
              <a:cs typeface="Verdana"/>
            </a:endParaRPr>
          </a:p>
          <a:p>
            <a:r>
              <a:rPr lang="en-US">
                <a:solidFill>
                  <a:srgbClr val="535353"/>
                </a:solidFill>
                <a:latin typeface="Century Gothic"/>
                <a:cs typeface="Verdana"/>
              </a:rPr>
              <a:t>Here is a link describing the history of the South Dakota Lottery.  It states “This fund [Property Tax Reduction Fund] reduces local property taxes on owner-occupied and agricultural land by 30 percent”</a:t>
            </a:r>
          </a:p>
          <a:p>
            <a:r>
              <a:rPr lang="en-US">
                <a:latin typeface="Century Gothic"/>
                <a:hlinkClick r:id="rId5"/>
              </a:rPr>
              <a:t>http://www.naspl.org/Contacts/index.cfm?fuseaction=view&amp;ID=35</a:t>
            </a:r>
          </a:p>
          <a:p>
            <a:endParaRPr lang="en-US">
              <a:latin typeface="Century Gothic"/>
            </a:endParaRPr>
          </a:p>
          <a:p>
            <a:r>
              <a:rPr lang="en-US">
                <a:latin typeface="Century Gothic"/>
              </a:rPr>
              <a:t>Here is an editorial from the Rapid City Journal in 2013 stating South Dakota’s  income from video lottery is dropping.</a:t>
            </a:r>
          </a:p>
          <a:p>
            <a:endParaRPr lang="en-US">
              <a:latin typeface="Century Gothic"/>
            </a:endParaRPr>
          </a:p>
          <a:p>
            <a:r>
              <a:rPr lang="en-US">
                <a:latin typeface="Century Gothic"/>
                <a:hlinkClick r:id="rId6"/>
              </a:rPr>
              <a:t>http://rapidcityjournal.com/news/opinion/editorial-video-lottery-must-change/article_249e06cd-7cd1-59b7-bb94-d1efd6fc8a56.html</a:t>
            </a:r>
          </a:p>
          <a:p>
            <a:endParaRPr lang="en-US">
              <a:latin typeface="Century Gothic"/>
            </a:endParaRPr>
          </a:p>
          <a:p>
            <a:r>
              <a:rPr lang="en-US">
                <a:latin typeface="Century Gothic"/>
              </a:rPr>
              <a:t>42-7A-63.   State's percentage of net machine income--Deposit into property tax reduction fund and in video lottery operating fund. The commission shall maximize revenues to the state from video lottery. The state's percentage of net machine income shall be fifty percent. The state's percentage of net machine income shall be directly deposited to the property tax reduction fund, except for one-half of one percent of net machine income authorized for deposit into the video lottery operating fund. The effective date of this section is July 1, 1996.</a:t>
            </a:r>
          </a:p>
          <a:p>
            <a:r>
              <a:rPr lang="en-US" b="1">
                <a:latin typeface="Century Gothic"/>
              </a:rPr>
              <a:t>Source:</a:t>
            </a:r>
            <a:r>
              <a:rPr lang="en-US">
                <a:latin typeface="Century Gothic"/>
              </a:rPr>
              <a:t> SL 1993, ch 318, § 3; SL 1994, ch 330; SL 1995, ch 243, § 2; SL 1996, ch 72, § 2B.</a:t>
            </a:r>
          </a:p>
          <a:p>
            <a:endParaRPr lang="en-US">
              <a:latin typeface="Century Gothic"/>
            </a:endParaRPr>
          </a:p>
          <a:p>
            <a:endParaRPr lang="en-US">
              <a:latin typeface="Century Gothic"/>
            </a:endParaRPr>
          </a:p>
          <a:p>
            <a:r>
              <a:rPr lang="en-US">
                <a:latin typeface="Century Gothic"/>
              </a:rPr>
              <a:t>10-13-44.   Property tax reduction fund--Distribution of money--Tax credit payments. The property tax reduction fund is hereby created in the state treasury. The Department of Revenue shall distribute any money appropriated to the fund. Effective January 1, 1996, through December 31, 1996, the State of South Dakota may remit tax credit payments on a monthly basis for eligible property taxpayers on or about the last day of every month. Tax credit payments shall be sent to counties based upon information received from the counties pursuant to § 10-13-43. In fiscal year 1997 and each year thereafter, the commissioner of finance and management may transfer moneys available from the property tax reduction fund to the general fund necessary to provide property tax relief through state aid to education.</a:t>
            </a:r>
          </a:p>
          <a:p>
            <a:r>
              <a:rPr lang="en-US">
                <a:latin typeface="Century Gothic"/>
              </a:rPr>
              <a:t>/* Style Definitions */ table.MsoNormalTable {mso-style-name:"Table Normal"; mso-tstyle-rowband-size:0; mso-tstyle-colband-size:0; mso-style-noshow:yes; mso-style-priority:99; mso-style-parent:""; mso-padding-alt:0in 5.4pt 0in 5.4pt; mso-para-margin:0in; mso-para-margin-bottom:.0001pt; mso-pagination:widow-orphan; font-size:12.0pt; font-family:Cambria; mso-ascii-font-family:Cambria; mso-ascii-theme-font:minor-latin; mso-hansi-font-family:Cambria; mso-hansi-theme-font:minor-latin;} </a:t>
            </a:r>
          </a:p>
          <a:p>
            <a:r>
              <a:rPr lang="en-US" b="1">
                <a:latin typeface="Century Gothic"/>
              </a:rPr>
              <a:t>Source:</a:t>
            </a:r>
            <a:r>
              <a:rPr lang="en-US">
                <a:latin typeface="Century Gothic"/>
              </a:rPr>
              <a:t> SL 1995, ch 57, § 31; SL 1996, ch 72, § 2C; SL 2003, ch 272 (Ex. Ord. 03-1), § 82; SL 2011, ch 1 (Ex. Ord. 11-1), § 161, eff. Apr. 12, 2011.</a:t>
            </a:r>
          </a:p>
        </p:txBody>
      </p:sp>
      <p:sp>
        <p:nvSpPr>
          <p:cNvPr id="4" name="Slide Number Placeholder 3"/>
          <p:cNvSpPr>
            <a:spLocks noGrp="1"/>
          </p:cNvSpPr>
          <p:nvPr>
            <p:ph type="sldNum" sz="quarter" idx="10"/>
          </p:nvPr>
        </p:nvSpPr>
        <p:spPr/>
        <p:txBody>
          <a:bodyPr/>
          <a:lstStyle/>
          <a:p>
            <a:fld id="{477E1EB9-AED7-4CF1-AB8F-6111968F80C7}" type="slidenum">
              <a:rPr lang="en-US" smtClean="0"/>
              <a:t>5</a:t>
            </a:fld>
            <a:endParaRPr lang="en-US"/>
          </a:p>
        </p:txBody>
      </p:sp>
    </p:spTree>
    <p:extLst>
      <p:ext uri="{BB962C8B-B14F-4D97-AF65-F5344CB8AC3E}">
        <p14:creationId xmlns:p14="http://schemas.microsoft.com/office/powerpoint/2010/main" val="1743737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the Per Student Allocation rose by 3% every year until 2011 when it was given a 0% increase and then cut by 8.6%.  While the State gave schools some of the surplus at the end the legislative budgeting sessions, this is not a consistent or dependable revenue source. This chart also does not take inflation into consideration.</a:t>
            </a:r>
          </a:p>
        </p:txBody>
      </p:sp>
      <p:sp>
        <p:nvSpPr>
          <p:cNvPr id="4" name="Slide Number Placeholder 3"/>
          <p:cNvSpPr>
            <a:spLocks noGrp="1"/>
          </p:cNvSpPr>
          <p:nvPr>
            <p:ph type="sldNum" sz="quarter" idx="10"/>
          </p:nvPr>
        </p:nvSpPr>
        <p:spPr/>
        <p:txBody>
          <a:bodyPr/>
          <a:lstStyle/>
          <a:p>
            <a:fld id="{477E1EB9-AED7-4CF1-AB8F-6111968F80C7}" type="slidenum">
              <a:rPr lang="en-US" smtClean="0"/>
              <a:t>6</a:t>
            </a:fld>
            <a:endParaRPr lang="en-US"/>
          </a:p>
        </p:txBody>
      </p:sp>
    </p:spTree>
    <p:extLst>
      <p:ext uri="{BB962C8B-B14F-4D97-AF65-F5344CB8AC3E}">
        <p14:creationId xmlns:p14="http://schemas.microsoft.com/office/powerpoint/2010/main" val="4237811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estimation after calculating the facts from the SD DOE budget 101 presentation.</a:t>
            </a:r>
          </a:p>
          <a:p>
            <a:endParaRPr lang="en-US" dirty="0" smtClean="0"/>
          </a:p>
          <a:p>
            <a:endParaRPr lang="en-US" dirty="0"/>
          </a:p>
          <a:p>
            <a:r>
              <a:rPr lang="en-US" dirty="0"/>
              <a:t/>
            </a:r>
            <a:br>
              <a:rPr lang="en-US" dirty="0"/>
            </a:br>
            <a:endParaRPr lang="en-US" dirty="0"/>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7</a:t>
            </a:fld>
            <a:endParaRPr lang="en-US"/>
          </a:p>
        </p:txBody>
      </p:sp>
    </p:spTree>
    <p:extLst>
      <p:ext uri="{BB962C8B-B14F-4D97-AF65-F5344CB8AC3E}">
        <p14:creationId xmlns:p14="http://schemas.microsoft.com/office/powerpoint/2010/main" val="3540357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RCAS spent $7, 611 per student in 2013-14, where the state average is $8,040.  </a:t>
            </a:r>
          </a:p>
          <a:p>
            <a:endParaRPr lang="en-US" dirty="0" smtClean="0"/>
          </a:p>
          <a:p>
            <a:r>
              <a:rPr lang="en-US" dirty="0" smtClean="0"/>
              <a:t>The requested opt-out would increase the amount RCAS spends per student by approximately $438 dollars, bringing  our per student spending up to the State average.</a:t>
            </a:r>
            <a:br>
              <a:rPr lang="en-US" dirty="0" smtClean="0"/>
            </a:br>
            <a:endParaRPr lang="en-US" dirty="0" smtClean="0"/>
          </a:p>
          <a:p>
            <a:r>
              <a:rPr lang="en-US" dirty="0" smtClean="0"/>
              <a:t>Without increased funding, the district will have to cut 60-70 positions a year. This is even if the State increased the PSA by 3% every year.  That is the equivalent of 3 million dollars a year in cuts. </a:t>
            </a:r>
          </a:p>
          <a:p>
            <a:endParaRPr lang="en-US" dirty="0"/>
          </a:p>
        </p:txBody>
      </p:sp>
      <p:sp>
        <p:nvSpPr>
          <p:cNvPr id="4" name="Slide Number Placeholder 3"/>
          <p:cNvSpPr>
            <a:spLocks noGrp="1"/>
          </p:cNvSpPr>
          <p:nvPr>
            <p:ph type="sldNum" sz="quarter" idx="10"/>
          </p:nvPr>
        </p:nvSpPr>
        <p:spPr/>
        <p:txBody>
          <a:bodyPr/>
          <a:lstStyle/>
          <a:p>
            <a:fld id="{477E1EB9-AED7-4CF1-AB8F-6111968F80C7}" type="slidenum">
              <a:rPr lang="en-US" smtClean="0"/>
              <a:t>8</a:t>
            </a:fld>
            <a:endParaRPr lang="en-US"/>
          </a:p>
        </p:txBody>
      </p:sp>
    </p:spTree>
    <p:extLst>
      <p:ext uri="{BB962C8B-B14F-4D97-AF65-F5344CB8AC3E}">
        <p14:creationId xmlns:p14="http://schemas.microsoft.com/office/powerpoint/2010/main" val="3359123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end result of the opt-out is to provide adequate revenue for the school district to operate it's General Fund.  80% of that General Fund is used to pay salaries. </a:t>
            </a:r>
          </a:p>
          <a:p>
            <a:r>
              <a:rPr lang="en-US" dirty="0"/>
              <a:t/>
            </a:r>
            <a:br>
              <a:rPr lang="en-US" dirty="0"/>
            </a:br>
            <a:endParaRPr lang="en-US" dirty="0"/>
          </a:p>
          <a:p>
            <a:r>
              <a:rPr lang="en-US" dirty="0"/>
              <a:t>If we do not support the Opt-out we are only punishing teachers and staff within the district.  Do we need to wait for reform and change within the district to adequately compensate our teaching staff?  Can we pass the opt-out and then rally as a community to make changes within the district that will promote higher expectations and offer students experiences to learn individually at high levels?  What will you vote for?</a:t>
            </a:r>
          </a:p>
        </p:txBody>
      </p:sp>
      <p:sp>
        <p:nvSpPr>
          <p:cNvPr id="4" name="Slide Number Placeholder 3"/>
          <p:cNvSpPr>
            <a:spLocks noGrp="1"/>
          </p:cNvSpPr>
          <p:nvPr>
            <p:ph type="sldNum" sz="quarter" idx="10"/>
          </p:nvPr>
        </p:nvSpPr>
        <p:spPr/>
        <p:txBody>
          <a:bodyPr/>
          <a:lstStyle/>
          <a:p>
            <a:fld id="{477E1EB9-AED7-4CF1-AB8F-6111968F80C7}" type="slidenum">
              <a:rPr lang="en-US" smtClean="0"/>
              <a:t>9</a:t>
            </a:fld>
            <a:endParaRPr lang="en-US"/>
          </a:p>
        </p:txBody>
      </p:sp>
    </p:spTree>
    <p:extLst>
      <p:ext uri="{BB962C8B-B14F-4D97-AF65-F5344CB8AC3E}">
        <p14:creationId xmlns:p14="http://schemas.microsoft.com/office/powerpoint/2010/main" val="3462852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B6AE3F-F823-482C-B5AC-91A50340E840}"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6AE3F-F823-482C-B5AC-91A50340E840}"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1B6AE3F-F823-482C-B5AC-91A50340E840}"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FFD0-B7DC-48A1-ACC3-FB221CE61E3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6AE3F-F823-482C-B5AC-91A50340E840}"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FFD0-B7DC-48A1-ACC3-FB221CE61E3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6AE3F-F823-482C-B5AC-91A50340E840}" type="datetimeFigureOut">
              <a:rPr lang="en-US" smtClean="0"/>
              <a:t>5/21/15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1B6AE3F-F823-482C-B5AC-91A50340E840}"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5FFD0-B7DC-48A1-ACC3-FB221CE61E3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B6AE3F-F823-482C-B5AC-91A50340E840}" type="datetimeFigureOut">
              <a:rPr lang="en-US" smtClean="0"/>
              <a:t>5/21/15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6AE3F-F823-482C-B5AC-91A50340E840}" type="datetimeFigureOut">
              <a:rPr lang="en-US" smtClean="0"/>
              <a:t>5/21/15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1B6AE3F-F823-482C-B5AC-91A50340E840}" type="datetimeFigureOut">
              <a:rPr lang="en-US" smtClean="0"/>
              <a:t>5/21/15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55FFD0-B7DC-48A1-ACC3-FB221CE61E3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B6AE3F-F823-482C-B5AC-91A50340E840}"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5FFD0-B7DC-48A1-ACC3-FB221CE61E3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6AE3F-F823-482C-B5AC-91A50340E840}" type="datetimeFigureOut">
              <a:rPr lang="en-US" smtClean="0"/>
              <a:t>5/21/15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5FFD0-B7DC-48A1-ACC3-FB221CE61E3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B6AE3F-F823-482C-B5AC-91A50340E840}" type="datetimeFigureOut">
              <a:rPr lang="en-US" smtClean="0"/>
              <a:t>5/21/15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55FFD0-B7DC-48A1-ACC3-FB221CE61E3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sdbpi.org/current-salary-policy-for-south-dakota-state-employees" TargetMode="External"/><Relationship Id="rId4" Type="http://schemas.openxmlformats.org/officeDocument/2006/relationships/chart" Target="../charts/char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14400"/>
            <a:ext cx="7772400" cy="1780108"/>
          </a:xfrm>
        </p:spPr>
        <p:txBody>
          <a:bodyPr>
            <a:normAutofit/>
          </a:bodyPr>
          <a:lstStyle/>
          <a:p>
            <a:r>
              <a:rPr lang="en-US" sz="5400" b="1" dirty="0" smtClean="0">
                <a:latin typeface="Arial Black" panose="020B0A04020102020204" pitchFamily="34" charset="0"/>
              </a:rPr>
              <a:t>WELCOME!</a:t>
            </a:r>
            <a:endParaRPr lang="en-US" sz="5400" b="1" dirty="0">
              <a:latin typeface="Arial Black" panose="020B0A04020102020204" pitchFamily="34" charset="0"/>
            </a:endParaRPr>
          </a:p>
        </p:txBody>
      </p:sp>
      <p:sp>
        <p:nvSpPr>
          <p:cNvPr id="5" name="Subtitle 4"/>
          <p:cNvSpPr>
            <a:spLocks noGrp="1"/>
          </p:cNvSpPr>
          <p:nvPr>
            <p:ph type="subTitle" idx="1"/>
          </p:nvPr>
        </p:nvSpPr>
        <p:spPr>
          <a:xfrm>
            <a:off x="1295400" y="2895600"/>
            <a:ext cx="6400800" cy="1473200"/>
          </a:xfrm>
        </p:spPr>
        <p:txBody>
          <a:bodyPr>
            <a:normAutofit/>
          </a:bodyPr>
          <a:lstStyle/>
          <a:p>
            <a:r>
              <a:rPr lang="en-US" sz="2800" b="1" dirty="0" smtClean="0"/>
              <a:t>Understanding the Current Budget Crisis</a:t>
            </a:r>
          </a:p>
          <a:p>
            <a:r>
              <a:rPr lang="en-US" sz="2400" b="1" dirty="0" smtClean="0"/>
              <a:t>Sponsored by: Reviving Rapid City Schools</a:t>
            </a:r>
            <a:endParaRPr lang="en-US" sz="2400" b="1" dirty="0"/>
          </a:p>
        </p:txBody>
      </p:sp>
    </p:spTree>
    <p:extLst>
      <p:ext uri="{BB962C8B-B14F-4D97-AF65-F5344CB8AC3E}">
        <p14:creationId xmlns:p14="http://schemas.microsoft.com/office/powerpoint/2010/main" val="19411660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625" y="2012950"/>
            <a:ext cx="8854236" cy="4844268"/>
          </a:xfrm>
        </p:spPr>
        <p:txBody>
          <a:bodyPr vert="horz" lIns="91440" tIns="45720" rIns="91440" bIns="45720" rtlCol="0" anchor="t">
            <a:normAutofit fontScale="85000" lnSpcReduction="10000"/>
          </a:bodyPr>
          <a:lstStyle/>
          <a:p>
            <a:pPr marL="0" indent="0">
              <a:buNone/>
            </a:pPr>
            <a:r>
              <a:rPr lang="en-US" dirty="0">
                <a:latin typeface="Candara" charset="0"/>
              </a:rPr>
              <a:t>Per state funding statutes, a school district can “opt-out” of tax levy limitations. The state “caps” how much money can be taken out of taxes and given to schools. We need money beyond that cap to fund our schools. The public can vote on an “opt-out”.</a:t>
            </a:r>
          </a:p>
          <a:p>
            <a:pPr marL="0" indent="0">
              <a:buNone/>
            </a:pPr>
            <a:r>
              <a:rPr lang="en-US" dirty="0">
                <a:latin typeface="Candara" charset="0"/>
              </a:rPr>
              <a:t/>
            </a:r>
            <a:br>
              <a:rPr lang="en-US" dirty="0">
                <a:latin typeface="Candara" charset="0"/>
              </a:rPr>
            </a:br>
            <a:r>
              <a:rPr lang="en-US" dirty="0">
                <a:solidFill>
                  <a:srgbClr val="FF0000"/>
                </a:solidFill>
                <a:latin typeface="Candara" charset="0"/>
              </a:rPr>
              <a:t>"I am a big believer in local control…" Governor Daugaard–Argus Leader, Jan. 2011</a:t>
            </a:r>
            <a:br>
              <a:rPr lang="en-US" dirty="0">
                <a:solidFill>
                  <a:srgbClr val="FF0000"/>
                </a:solidFill>
                <a:latin typeface="Candara" charset="0"/>
              </a:rPr>
            </a:br>
            <a:r>
              <a:rPr lang="en-US" dirty="0">
                <a:solidFill>
                  <a:srgbClr val="FF0000"/>
                </a:solidFill>
                <a:latin typeface="Candara" charset="0"/>
              </a:rPr>
              <a:t> </a:t>
            </a:r>
            <a:br>
              <a:rPr lang="en-US" dirty="0">
                <a:solidFill>
                  <a:srgbClr val="FF0000"/>
                </a:solidFill>
                <a:latin typeface="Candara" charset="0"/>
              </a:rPr>
            </a:br>
            <a:r>
              <a:rPr lang="en-US" dirty="0">
                <a:solidFill>
                  <a:srgbClr val="FF0000"/>
                </a:solidFill>
                <a:latin typeface="Candara" charset="0"/>
              </a:rPr>
              <a:t>"The judgment should be made locally, based on what is best for the children and the taxpayers in that district.“ 2011 gubernatorial press release, Feb 18, 2011</a:t>
            </a:r>
            <a:br>
              <a:rPr lang="en-US" dirty="0">
                <a:solidFill>
                  <a:srgbClr val="FF0000"/>
                </a:solidFill>
                <a:latin typeface="Candara" charset="0"/>
              </a:rPr>
            </a:br>
            <a:r>
              <a:rPr lang="en-US" dirty="0">
                <a:solidFill>
                  <a:srgbClr val="FF0000"/>
                </a:solidFill>
                <a:latin typeface="Candara" charset="0"/>
              </a:rPr>
              <a:t> </a:t>
            </a:r>
            <a:br>
              <a:rPr lang="en-US" dirty="0">
                <a:solidFill>
                  <a:srgbClr val="FF0000"/>
                </a:solidFill>
                <a:latin typeface="Candara" charset="0"/>
              </a:rPr>
            </a:br>
            <a:r>
              <a:rPr lang="en-US" dirty="0">
                <a:solidFill>
                  <a:srgbClr val="FF0000"/>
                </a:solidFill>
                <a:latin typeface="Candara" charset="0"/>
              </a:rPr>
              <a:t>"I want to allow local school boards and school administrators to run their own districts. I will be sponsoring bills this year to repeal the 100 student minimum for state aid to school districts, and to remove the cap on school district reserve fund balances. We must trust local officials to make the best decisions for their districts.”</a:t>
            </a:r>
            <a:br>
              <a:rPr lang="en-US" dirty="0">
                <a:solidFill>
                  <a:srgbClr val="FF0000"/>
                </a:solidFill>
                <a:latin typeface="Candara" charset="0"/>
              </a:rPr>
            </a:br>
            <a:r>
              <a:rPr lang="en-US" dirty="0">
                <a:solidFill>
                  <a:srgbClr val="FF0000"/>
                </a:solidFill>
                <a:latin typeface="Candara" charset="0"/>
              </a:rPr>
              <a:t> 2011 South Dakota State of the State Address , Jan 11, 2011</a:t>
            </a:r>
          </a:p>
          <a:p>
            <a:endParaRPr lang="en-US" dirty="0"/>
          </a:p>
        </p:txBody>
      </p:sp>
      <p:sp>
        <p:nvSpPr>
          <p:cNvPr id="3" name="Title 2"/>
          <p:cNvSpPr>
            <a:spLocks noGrp="1"/>
          </p:cNvSpPr>
          <p:nvPr>
            <p:ph type="title"/>
          </p:nvPr>
        </p:nvSpPr>
        <p:spPr/>
        <p:txBody>
          <a:bodyPr>
            <a:normAutofit/>
          </a:bodyPr>
          <a:lstStyle/>
          <a:p>
            <a:r>
              <a:rPr lang="en-US" sz="5400" b="1" dirty="0" smtClean="0"/>
              <a:t>Opt-Out By </a:t>
            </a:r>
            <a:r>
              <a:rPr lang="en-US" sz="5400" b="1" dirty="0"/>
              <a:t>Design</a:t>
            </a:r>
          </a:p>
        </p:txBody>
      </p:sp>
    </p:spTree>
    <p:extLst>
      <p:ext uri="{BB962C8B-B14F-4D97-AF65-F5344CB8AC3E}">
        <p14:creationId xmlns:p14="http://schemas.microsoft.com/office/powerpoint/2010/main" val="34717735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109472"/>
          </a:xfrm>
        </p:spPr>
        <p:txBody>
          <a:bodyPr>
            <a:normAutofit fontScale="90000"/>
          </a:bodyPr>
          <a:lstStyle/>
          <a:p>
            <a:r>
              <a:rPr lang="en-US" dirty="0" smtClean="0"/>
              <a:t>44% of School Districts with Opt Outs</a:t>
            </a:r>
            <a:endParaRPr lang="en-US" dirty="0"/>
          </a:p>
        </p:txBody>
      </p:sp>
      <p:pic>
        <p:nvPicPr>
          <p:cNvPr id="6" name="Content Placeholder 5" descr="Screen Shot 2015-05-04 at 4.03.07 PM.png"/>
          <p:cNvPicPr>
            <a:picLocks noGrp="1" noChangeAspect="1"/>
          </p:cNvPicPr>
          <p:nvPr>
            <p:ph idx="1"/>
          </p:nvPr>
        </p:nvPicPr>
        <p:blipFill>
          <a:blip r:embed="rId3">
            <a:extLst>
              <a:ext uri="{28A0092B-C50C-407E-A947-70E740481C1C}">
                <a14:useLocalDpi xmlns:a14="http://schemas.microsoft.com/office/drawing/2010/main" val="0"/>
              </a:ext>
            </a:extLst>
          </a:blip>
          <a:srcRect t="-19" b="-19"/>
          <a:stretch>
            <a:fillRect/>
          </a:stretch>
        </p:blipFill>
        <p:spPr>
          <a:xfrm>
            <a:off x="381000" y="1295401"/>
            <a:ext cx="8458200" cy="5543176"/>
          </a:xfrm>
        </p:spPr>
      </p:pic>
    </p:spTree>
    <p:extLst>
      <p:ext uri="{BB962C8B-B14F-4D97-AF65-F5344CB8AC3E}">
        <p14:creationId xmlns:p14="http://schemas.microsoft.com/office/powerpoint/2010/main" val="28411091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71563" y="2000250"/>
            <a:ext cx="7359650" cy="3315649"/>
          </a:xfrm>
        </p:spPr>
        <p:txBody>
          <a:bodyPr vert="horz" lIns="91440" tIns="45720" rIns="91440" bIns="45720" rtlCol="0" anchor="t">
            <a:normAutofit fontScale="47500" lnSpcReduction="20000"/>
          </a:bodyPr>
          <a:lstStyle/>
          <a:p>
            <a:pPr marL="0" indent="0">
              <a:buNone/>
            </a:pPr>
            <a:r>
              <a:rPr lang="en-US" sz="2800" dirty="0">
                <a:latin typeface="Candara" charset="0"/>
                <a:cs typeface="Times New Roman" charset="0"/>
              </a:rPr>
              <a:t> </a:t>
            </a:r>
          </a:p>
          <a:p>
            <a:pPr marL="0" indent="0">
              <a:buNone/>
            </a:pPr>
            <a:r>
              <a:rPr lang="en-US" sz="3200" dirty="0">
                <a:latin typeface="Times New Roman" charset="0"/>
                <a:cs typeface="Times New Roman" charset="0"/>
              </a:rPr>
              <a:t>1. Reduce staff and/or programs.</a:t>
            </a:r>
          </a:p>
          <a:p>
            <a:pPr marL="0" indent="0">
              <a:buNone/>
            </a:pPr>
            <a:r>
              <a:rPr lang="en-US" sz="3200" dirty="0">
                <a:latin typeface="Times New Roman" charset="0"/>
                <a:cs typeface="Times New Roman" charset="0"/>
              </a:rPr>
              <a:t>2. Increase teacher to student ratio efficiencies.</a:t>
            </a:r>
          </a:p>
          <a:p>
            <a:pPr marL="0" indent="0">
              <a:buNone/>
            </a:pPr>
            <a:r>
              <a:rPr lang="en-US" sz="3200" dirty="0">
                <a:latin typeface="Times New Roman" charset="0"/>
                <a:cs typeface="Times New Roman" charset="0"/>
              </a:rPr>
              <a:t>3. Consolidate or close schools.</a:t>
            </a:r>
          </a:p>
          <a:p>
            <a:pPr marL="0" indent="0">
              <a:buNone/>
            </a:pPr>
            <a:r>
              <a:rPr lang="en-US" sz="3200" dirty="0">
                <a:latin typeface="Times New Roman" charset="0"/>
                <a:cs typeface="Times New Roman" charset="0"/>
              </a:rPr>
              <a:t>4. Consider an interim “opt out” if 1-3 do not balance the budget.</a:t>
            </a:r>
          </a:p>
          <a:p>
            <a:pPr marL="0" indent="0">
              <a:buNone/>
            </a:pPr>
            <a:r>
              <a:rPr lang="en-US" sz="3200" dirty="0">
                <a:latin typeface="Times New Roman" charset="0"/>
                <a:cs typeface="Times New Roman" charset="0"/>
              </a:rPr>
              <a:t>5. Change the State Aid funding formula through the Legislative process.</a:t>
            </a:r>
          </a:p>
          <a:p>
            <a:pPr marL="0" indent="0">
              <a:buNone/>
            </a:pPr>
            <a:r>
              <a:rPr lang="en-US" sz="3200" dirty="0">
                <a:latin typeface="Times New Roman" charset="0"/>
                <a:cs typeface="Times New Roman" charset="0"/>
              </a:rPr>
              <a:t> </a:t>
            </a:r>
          </a:p>
          <a:p>
            <a:pPr marL="0" indent="0">
              <a:buNone/>
            </a:pPr>
            <a:r>
              <a:rPr lang="en-US" sz="3200" dirty="0">
                <a:latin typeface="Times New Roman" charset="0"/>
                <a:cs typeface="Times New Roman" charset="0"/>
              </a:rPr>
              <a:t> </a:t>
            </a:r>
          </a:p>
          <a:p>
            <a:pPr marL="0" indent="0">
              <a:buNone/>
            </a:pPr>
            <a:r>
              <a:rPr lang="en-US" sz="3200" dirty="0">
                <a:latin typeface="Times New Roman" charset="0"/>
                <a:cs typeface="Times New Roman" charset="0"/>
              </a:rPr>
              <a:t>The Committee encourages the RCASD Board of Education and Superintendent</a:t>
            </a:r>
          </a:p>
          <a:p>
            <a:pPr marL="0" indent="0">
              <a:buNone/>
            </a:pPr>
            <a:r>
              <a:rPr lang="en-US" sz="3200" dirty="0">
                <a:latin typeface="Times New Roman" charset="0"/>
                <a:cs typeface="Times New Roman" charset="0"/>
              </a:rPr>
              <a:t>to be pro-active in exercising leadership by re-engaging the entire community in</a:t>
            </a:r>
          </a:p>
          <a:p>
            <a:pPr marL="0" indent="0">
              <a:buNone/>
            </a:pPr>
            <a:r>
              <a:rPr lang="en-US" sz="3200" dirty="0">
                <a:latin typeface="Times New Roman" charset="0"/>
                <a:cs typeface="Times New Roman" charset="0"/>
              </a:rPr>
              <a:t>support of public education. The RCASD should invite all stakeholders;</a:t>
            </a:r>
          </a:p>
          <a:p>
            <a:pPr marL="0" indent="0">
              <a:buNone/>
            </a:pPr>
            <a:r>
              <a:rPr lang="en-US" sz="3200" dirty="0">
                <a:latin typeface="Times New Roman" charset="0"/>
                <a:cs typeface="Times New Roman" charset="0"/>
              </a:rPr>
              <a:t>taxpayers, students, parents and teachers to participate in a strategic planning</a:t>
            </a:r>
          </a:p>
          <a:p>
            <a:pPr marL="0" indent="0">
              <a:buNone/>
            </a:pPr>
            <a:r>
              <a:rPr lang="en-US" sz="3200" dirty="0">
                <a:latin typeface="Times New Roman" charset="0"/>
                <a:cs typeface="Times New Roman" charset="0"/>
              </a:rPr>
              <a:t>process with the ultimate goal: to ensure a quality education system.</a:t>
            </a:r>
          </a:p>
          <a:p>
            <a:pPr marL="0" indent="0">
              <a:buNone/>
            </a:pPr>
            <a:r>
              <a:rPr lang="en-US" sz="3200" dirty="0">
                <a:latin typeface="Candara" charset="0"/>
              </a:rPr>
              <a:t> </a:t>
            </a:r>
          </a:p>
          <a:p>
            <a:endParaRPr lang="en-US"/>
          </a:p>
        </p:txBody>
      </p:sp>
      <p:sp>
        <p:nvSpPr>
          <p:cNvPr id="2" name="Title 1"/>
          <p:cNvSpPr>
            <a:spLocks noGrp="1"/>
          </p:cNvSpPr>
          <p:nvPr>
            <p:ph type="title"/>
          </p:nvPr>
        </p:nvSpPr>
        <p:spPr/>
        <p:txBody>
          <a:bodyPr>
            <a:normAutofit fontScale="90000"/>
          </a:bodyPr>
          <a:lstStyle/>
          <a:p>
            <a:r>
              <a:rPr lang="en-US"/>
              <a:t>2009 Citizen Finance Commitee Recomendations</a:t>
            </a:r>
          </a:p>
        </p:txBody>
      </p:sp>
      <p:sp>
        <p:nvSpPr>
          <p:cNvPr id="3" name="TextBox 2"/>
          <p:cNvSpPr txBox="1"/>
          <p:nvPr/>
        </p:nvSpPr>
        <p:spPr>
          <a:xfrm>
            <a:off x="1420813" y="5754688"/>
            <a:ext cx="5750116" cy="646331"/>
          </a:xfrm>
          <a:prstGeom prst="rect">
            <a:avLst/>
          </a:prstGeom>
        </p:spPr>
        <p:txBody>
          <a:bodyPr rtlCol="0">
            <a:spAutoFit/>
          </a:bodyPr>
          <a:lstStyle/>
          <a:p>
            <a:pPr algn="ctr"/>
            <a:r>
              <a:rPr lang="en-US"/>
              <a:t>1-3 have been done.  The district is now trying to implement 4 and has been lobbing intensely for 5</a:t>
            </a:r>
          </a:p>
        </p:txBody>
      </p:sp>
    </p:spTree>
    <p:extLst>
      <p:ext uri="{BB962C8B-B14F-4D97-AF65-F5344CB8AC3E}">
        <p14:creationId xmlns:p14="http://schemas.microsoft.com/office/powerpoint/2010/main" val="12580387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Administrative Cuts</a:t>
            </a:r>
            <a:endParaRPr lang="en-US" dirty="0"/>
          </a:p>
        </p:txBody>
      </p:sp>
      <p:sp>
        <p:nvSpPr>
          <p:cNvPr id="4" name="Text Placeholder 3"/>
          <p:cNvSpPr>
            <a:spLocks noGrp="1"/>
          </p:cNvSpPr>
          <p:nvPr>
            <p:ph type="body" idx="1"/>
          </p:nvPr>
        </p:nvSpPr>
        <p:spPr>
          <a:xfrm>
            <a:off x="677011" y="3488196"/>
            <a:ext cx="3489719" cy="639763"/>
          </a:xfrm>
          <a:solidFill>
            <a:schemeClr val="bg2">
              <a:lumMod val="90000"/>
            </a:schemeClr>
          </a:solidFill>
        </p:spPr>
        <p:txBody>
          <a:bodyPr>
            <a:normAutofit/>
          </a:bodyPr>
          <a:lstStyle/>
          <a:p>
            <a:r>
              <a:rPr lang="en-US" dirty="0">
                <a:latin typeface="Candara" charset="0"/>
              </a:rPr>
              <a:t>Sioux Falls District</a:t>
            </a:r>
          </a:p>
        </p:txBody>
      </p:sp>
      <p:sp>
        <p:nvSpPr>
          <p:cNvPr id="2" name="Content Placeholder 1"/>
          <p:cNvSpPr>
            <a:spLocks noGrp="1"/>
          </p:cNvSpPr>
          <p:nvPr>
            <p:ph sz="half" idx="2"/>
          </p:nvPr>
        </p:nvSpPr>
        <p:spPr>
          <a:xfrm>
            <a:off x="677863" y="4129088"/>
            <a:ext cx="3487737" cy="1456781"/>
          </a:xfrm>
          <a:ln>
            <a:solidFill>
              <a:schemeClr val="bg2">
                <a:lumMod val="50000"/>
              </a:schemeClr>
            </a:solidFill>
          </a:ln>
        </p:spPr>
        <p:txBody>
          <a:bodyPr vert="horz" lIns="91440" tIns="45720" rIns="91440" bIns="45720" rtlCol="0" anchor="t">
            <a:normAutofit/>
          </a:bodyPr>
          <a:lstStyle/>
          <a:p>
            <a:pPr algn="ctr"/>
            <a:endParaRPr lang="en-US" dirty="0"/>
          </a:p>
          <a:p>
            <a:pPr marL="0" indent="0" algn="ctr">
              <a:buNone/>
            </a:pPr>
            <a:r>
              <a:rPr lang="en-US" dirty="0"/>
              <a:t>7% Administrative Cost</a:t>
            </a:r>
          </a:p>
        </p:txBody>
      </p:sp>
      <p:sp>
        <p:nvSpPr>
          <p:cNvPr id="5" name="Text Placeholder 4"/>
          <p:cNvSpPr>
            <a:spLocks noGrp="1"/>
          </p:cNvSpPr>
          <p:nvPr>
            <p:ph type="body" sz="quarter" idx="3"/>
          </p:nvPr>
        </p:nvSpPr>
        <p:spPr>
          <a:xfrm>
            <a:off x="4721843" y="3083149"/>
            <a:ext cx="3822192" cy="639762"/>
          </a:xfrm>
          <a:solidFill>
            <a:schemeClr val="bg2">
              <a:lumMod val="90000"/>
            </a:schemeClr>
          </a:solidFill>
        </p:spPr>
        <p:txBody>
          <a:bodyPr/>
          <a:lstStyle/>
          <a:p>
            <a:r>
              <a:rPr lang="en-US"/>
              <a:t>Rapid City District</a:t>
            </a:r>
          </a:p>
        </p:txBody>
      </p:sp>
      <p:sp>
        <p:nvSpPr>
          <p:cNvPr id="6" name="Content Placeholder 5"/>
          <p:cNvSpPr>
            <a:spLocks noGrp="1"/>
          </p:cNvSpPr>
          <p:nvPr>
            <p:ph sz="quarter" idx="4"/>
          </p:nvPr>
        </p:nvSpPr>
        <p:spPr>
          <a:xfrm>
            <a:off x="4718668" y="3735846"/>
            <a:ext cx="3822192" cy="2697163"/>
          </a:xfrm>
          <a:ln>
            <a:solidFill>
              <a:schemeClr val="bg2">
                <a:lumMod val="50000"/>
              </a:schemeClr>
            </a:solidFill>
          </a:ln>
        </p:spPr>
        <p:txBody>
          <a:bodyPr vert="horz" lIns="91440" tIns="45720" rIns="91440" bIns="45720" rtlCol="0" anchor="t">
            <a:normAutofit/>
          </a:bodyPr>
          <a:lstStyle/>
          <a:p>
            <a:pPr marL="0" indent="0" algn="ctr">
              <a:buNone/>
            </a:pPr>
            <a:r>
              <a:rPr lang="en-US"/>
              <a:t>5.4% Administrative Cost</a:t>
            </a:r>
          </a:p>
          <a:p>
            <a:pPr marL="0" indent="0" algn="ctr">
              <a:buNone/>
            </a:pPr>
            <a:endParaRPr lang="en-US"/>
          </a:p>
          <a:p>
            <a:pPr marL="0" indent="0">
              <a:buNone/>
            </a:pPr>
            <a:r>
              <a:rPr lang="en-US"/>
              <a:t>This cost includes</a:t>
            </a:r>
          </a:p>
          <a:p>
            <a:r>
              <a:rPr lang="en-US"/>
              <a:t>Principals</a:t>
            </a:r>
          </a:p>
          <a:p>
            <a:r>
              <a:rPr lang="en-US"/>
              <a:t>Central Administration</a:t>
            </a:r>
          </a:p>
          <a:p>
            <a:r>
              <a:rPr lang="en-US"/>
              <a:t>IT support</a:t>
            </a:r>
          </a:p>
          <a:p>
            <a:r>
              <a:rPr lang="en-US"/>
              <a:t>Psychologists</a:t>
            </a:r>
          </a:p>
        </p:txBody>
      </p:sp>
      <p:sp>
        <p:nvSpPr>
          <p:cNvPr id="7" name="TextBox 6"/>
          <p:cNvSpPr txBox="1"/>
          <p:nvPr/>
        </p:nvSpPr>
        <p:spPr>
          <a:xfrm>
            <a:off x="277409" y="2060575"/>
            <a:ext cx="7949016" cy="1231106"/>
          </a:xfrm>
          <a:prstGeom prst="rect">
            <a:avLst/>
          </a:prstGeom>
        </p:spPr>
        <p:txBody>
          <a:bodyPr rtlCol="0" anchor="t">
            <a:spAutoFit/>
          </a:bodyPr>
          <a:lstStyle/>
          <a:p>
            <a:pPr algn="ctr"/>
            <a:r>
              <a:rPr lang="en-US" sz="2800" dirty="0">
                <a:solidFill>
                  <a:srgbClr val="073E87"/>
                </a:solidFill>
                <a:latin typeface="Candara" charset="0"/>
              </a:rPr>
              <a:t>In 2010 our district had 9 coordinator positions at central administration.  We now have 4.</a:t>
            </a:r>
            <a:r>
              <a:rPr lang="en-US" dirty="0">
                <a:solidFill>
                  <a:srgbClr val="073E87"/>
                </a:solidFill>
                <a:latin typeface="Candara" charset="0"/>
              </a:rPr>
              <a:t> </a:t>
            </a:r>
            <a:r>
              <a:rPr lang="en-US" dirty="0"/>
              <a:t/>
            </a:r>
            <a:br>
              <a:rPr lang="en-US" dirty="0"/>
            </a:br>
            <a:endParaRPr lang="en-US"/>
          </a:p>
        </p:txBody>
      </p:sp>
    </p:spTree>
    <p:extLst>
      <p:ext uri="{BB962C8B-B14F-4D97-AF65-F5344CB8AC3E}">
        <p14:creationId xmlns:p14="http://schemas.microsoft.com/office/powerpoint/2010/main" val="32853093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153399" cy="4525963"/>
          </a:xfrm>
        </p:spPr>
        <p:txBody>
          <a:bodyPr>
            <a:normAutofit/>
          </a:bodyPr>
          <a:lstStyle/>
          <a:p>
            <a:pPr marL="0" indent="0">
              <a:buNone/>
            </a:pPr>
            <a:r>
              <a:rPr lang="en-US" dirty="0"/>
              <a:t>Instead of asking for an opt-out during those years, the school district made significant cuts. 	</a:t>
            </a:r>
          </a:p>
          <a:p>
            <a:pPr lvl="1"/>
            <a:r>
              <a:rPr lang="en-US" dirty="0"/>
              <a:t> Restructured </a:t>
            </a:r>
            <a:r>
              <a:rPr lang="en-US" dirty="0" smtClean="0"/>
              <a:t>programs</a:t>
            </a:r>
            <a:r>
              <a:rPr lang="en-US" sz="1900" dirty="0" smtClean="0"/>
              <a:t>: </a:t>
            </a:r>
            <a:endParaRPr lang="en-US" sz="1900" dirty="0"/>
          </a:p>
          <a:p>
            <a:pPr lvl="1"/>
            <a:r>
              <a:rPr lang="en-US" dirty="0"/>
              <a:t> Added all day kindergarten</a:t>
            </a:r>
          </a:p>
          <a:p>
            <a:pPr lvl="1"/>
            <a:r>
              <a:rPr lang="en-US" dirty="0"/>
              <a:t>Middle </a:t>
            </a:r>
            <a:r>
              <a:rPr lang="en-US" dirty="0" smtClean="0"/>
              <a:t>School teachers decreased</a:t>
            </a:r>
            <a:endParaRPr lang="en-US" dirty="0"/>
          </a:p>
          <a:p>
            <a:pPr lvl="1"/>
            <a:r>
              <a:rPr lang="en-US" dirty="0"/>
              <a:t>Class sizes </a:t>
            </a:r>
            <a:r>
              <a:rPr lang="en-US" dirty="0" smtClean="0"/>
              <a:t>increased</a:t>
            </a:r>
            <a:endParaRPr lang="en-US" dirty="0"/>
          </a:p>
          <a:p>
            <a:pPr lvl="1"/>
            <a:r>
              <a:rPr lang="en-US" dirty="0"/>
              <a:t> Teacher pay was frozen and healthcare costs increased</a:t>
            </a:r>
          </a:p>
          <a:p>
            <a:pPr lvl="1"/>
            <a:r>
              <a:rPr lang="en-US" dirty="0"/>
              <a:t> Restructured the Literacy </a:t>
            </a:r>
            <a:r>
              <a:rPr lang="en-US" dirty="0" smtClean="0"/>
              <a:t>program and decreased the </a:t>
            </a:r>
            <a:r>
              <a:rPr lang="en-US" dirty="0"/>
              <a:t>literacy </a:t>
            </a:r>
            <a:r>
              <a:rPr lang="en-US" dirty="0" smtClean="0"/>
              <a:t>    	support </a:t>
            </a:r>
            <a:r>
              <a:rPr lang="en-US" dirty="0"/>
              <a:t>at all levels </a:t>
            </a:r>
            <a:endParaRPr lang="en-US" dirty="0" smtClean="0"/>
          </a:p>
          <a:p>
            <a:pPr lvl="2"/>
            <a:r>
              <a:rPr lang="en-US" dirty="0" smtClean="0"/>
              <a:t>85-87 position eliminated for 2015-2016</a:t>
            </a:r>
            <a:r>
              <a:rPr lang="en-US" dirty="0"/>
              <a:t> </a:t>
            </a:r>
            <a:r>
              <a:rPr lang="en-US" dirty="0" smtClean="0"/>
              <a:t>school year</a:t>
            </a:r>
            <a:endParaRPr lang="en-US" dirty="0"/>
          </a:p>
          <a:p>
            <a:pPr lvl="1"/>
            <a:r>
              <a:rPr lang="en-US" dirty="0"/>
              <a:t>The reserves were spent </a:t>
            </a:r>
            <a:r>
              <a:rPr lang="en-US" dirty="0" smtClean="0"/>
              <a:t>down to recommended levels</a:t>
            </a:r>
            <a:endParaRPr lang="en-US" dirty="0"/>
          </a:p>
          <a:p>
            <a:endParaRPr lang="en-US" dirty="0"/>
          </a:p>
        </p:txBody>
      </p:sp>
      <p:sp>
        <p:nvSpPr>
          <p:cNvPr id="3" name="Title 2"/>
          <p:cNvSpPr>
            <a:spLocks noGrp="1"/>
          </p:cNvSpPr>
          <p:nvPr>
            <p:ph type="title"/>
          </p:nvPr>
        </p:nvSpPr>
        <p:spPr/>
        <p:txBody>
          <a:bodyPr/>
          <a:lstStyle/>
          <a:p>
            <a:r>
              <a:rPr lang="en-US" dirty="0" smtClean="0"/>
              <a:t>RCAS Cuts </a:t>
            </a:r>
            <a:endParaRPr lang="en-US" dirty="0"/>
          </a:p>
        </p:txBody>
      </p:sp>
    </p:spTree>
    <p:extLst>
      <p:ext uri="{BB962C8B-B14F-4D97-AF65-F5344CB8AC3E}">
        <p14:creationId xmlns:p14="http://schemas.microsoft.com/office/powerpoint/2010/main" val="19714360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8382000" cy="4495800"/>
          </a:xfrm>
        </p:spPr>
        <p:txBody>
          <a:bodyPr>
            <a:normAutofit/>
          </a:bodyPr>
          <a:lstStyle/>
          <a:p>
            <a:r>
              <a:rPr lang="en-US" dirty="0" smtClean="0"/>
              <a:t>The State Legislature can add the difference onto the PSA</a:t>
            </a:r>
          </a:p>
          <a:p>
            <a:endParaRPr lang="en-US" dirty="0" smtClean="0"/>
          </a:p>
          <a:p>
            <a:r>
              <a:rPr lang="en-US" dirty="0" smtClean="0"/>
              <a:t>The School District can ask for an Opt Out of property tax limitation</a:t>
            </a:r>
          </a:p>
          <a:p>
            <a:pPr lvl="2"/>
            <a:r>
              <a:rPr lang="en-US" dirty="0"/>
              <a:t>On March 24, 2015 </a:t>
            </a:r>
            <a:r>
              <a:rPr lang="en-US" dirty="0" smtClean="0"/>
              <a:t>the BOE </a:t>
            </a:r>
            <a:r>
              <a:rPr lang="en-US" dirty="0"/>
              <a:t>voted to ask for a $6 million increase each year for 5 years.</a:t>
            </a:r>
          </a:p>
          <a:p>
            <a:pPr lvl="2"/>
            <a:r>
              <a:rPr lang="en-US" dirty="0"/>
              <a:t>This makes up the difference for </a:t>
            </a:r>
            <a:r>
              <a:rPr lang="en-US" dirty="0" smtClean="0"/>
              <a:t>the future, but not the past.</a:t>
            </a:r>
            <a:endParaRPr lang="en-US" dirty="0"/>
          </a:p>
          <a:p>
            <a:endParaRPr lang="en-US" dirty="0"/>
          </a:p>
          <a:p>
            <a:r>
              <a:rPr lang="en-US" dirty="0" smtClean="0"/>
              <a:t>We can continue to make cuts to vital programs that are needed to educate our kids.</a:t>
            </a:r>
          </a:p>
        </p:txBody>
      </p:sp>
      <p:sp>
        <p:nvSpPr>
          <p:cNvPr id="3" name="Title 2"/>
          <p:cNvSpPr>
            <a:spLocks noGrp="1"/>
          </p:cNvSpPr>
          <p:nvPr>
            <p:ph type="title"/>
          </p:nvPr>
        </p:nvSpPr>
        <p:spPr/>
        <p:txBody>
          <a:bodyPr>
            <a:normAutofit/>
          </a:bodyPr>
          <a:lstStyle/>
          <a:p>
            <a:r>
              <a:rPr lang="en-US" sz="5400" b="1" dirty="0" smtClean="0"/>
              <a:t>Our Options</a:t>
            </a:r>
            <a:endParaRPr lang="en-US" sz="5400" b="1" dirty="0"/>
          </a:p>
        </p:txBody>
      </p:sp>
    </p:spTree>
    <p:extLst>
      <p:ext uri="{BB962C8B-B14F-4D97-AF65-F5344CB8AC3E}">
        <p14:creationId xmlns:p14="http://schemas.microsoft.com/office/powerpoint/2010/main" val="8835218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8229600" cy="1252728"/>
          </a:xfrm>
        </p:spPr>
        <p:txBody>
          <a:bodyPr>
            <a:normAutofit fontScale="90000"/>
          </a:bodyPr>
          <a:lstStyle/>
          <a:p>
            <a:r>
              <a:rPr lang="en-US" dirty="0" smtClean="0"/>
              <a:t>Teacher Salaries Growth Comparisons</a:t>
            </a:r>
            <a:endParaRPr lang="en-US" dirty="0"/>
          </a:p>
        </p:txBody>
      </p:sp>
      <p:sp>
        <p:nvSpPr>
          <p:cNvPr id="5" name="TextBox 4"/>
          <p:cNvSpPr txBox="1"/>
          <p:nvPr/>
        </p:nvSpPr>
        <p:spPr>
          <a:xfrm>
            <a:off x="533400" y="6400800"/>
            <a:ext cx="7924800" cy="646331"/>
          </a:xfrm>
          <a:prstGeom prst="rect">
            <a:avLst/>
          </a:prstGeom>
          <a:noFill/>
        </p:spPr>
        <p:txBody>
          <a:bodyPr wrap="square" rtlCol="0">
            <a:spAutoFit/>
          </a:bodyPr>
          <a:lstStyle/>
          <a:p>
            <a:r>
              <a:rPr lang="en-US" sz="1200" dirty="0" smtClean="0"/>
              <a:t>Source:  Sioux Falls School District School Funding 101, January 29, 2015 ,  Todd </a:t>
            </a:r>
            <a:r>
              <a:rPr lang="en-US" sz="1200" dirty="0" err="1" smtClean="0"/>
              <a:t>Vik</a:t>
            </a:r>
            <a:r>
              <a:rPr lang="en-US" sz="1200" dirty="0" smtClean="0"/>
              <a:t>, Business Manager and</a:t>
            </a:r>
          </a:p>
          <a:p>
            <a:r>
              <a:rPr lang="en-US" sz="1200" dirty="0" smtClean="0"/>
              <a:t> SDBPI -</a:t>
            </a:r>
            <a:r>
              <a:rPr lang="en-US" sz="1200" u="sng" dirty="0">
                <a:hlinkClick r:id="rId3"/>
              </a:rPr>
              <a:t>http://www.sdbpi.org/current-salary-policy-for-south-dakota-state-employees</a:t>
            </a:r>
            <a:endParaRPr lang="en-US" sz="1200" dirty="0"/>
          </a:p>
          <a:p>
            <a:endParaRPr lang="en-US" sz="1200" dirty="0"/>
          </a:p>
        </p:txBody>
      </p:sp>
      <p:graphicFrame>
        <p:nvGraphicFramePr>
          <p:cNvPr id="6" name="Chart 5"/>
          <p:cNvGraphicFramePr/>
          <p:nvPr>
            <p:extLst>
              <p:ext uri="{D42A27DB-BD31-4B8C-83A1-F6EECF244321}">
                <p14:modId xmlns:p14="http://schemas.microsoft.com/office/powerpoint/2010/main" val="3497201219"/>
              </p:ext>
            </p:extLst>
          </p:nvPr>
        </p:nvGraphicFramePr>
        <p:xfrm>
          <a:off x="1066800" y="2057400"/>
          <a:ext cx="7162800" cy="4038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104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676400"/>
            <a:ext cx="7391400" cy="677334"/>
          </a:xfrm>
        </p:spPr>
        <p:txBody>
          <a:bodyPr>
            <a:noAutofit/>
          </a:bodyPr>
          <a:lstStyle/>
          <a:p>
            <a:pPr marL="0" indent="0">
              <a:buNone/>
            </a:pPr>
            <a:r>
              <a:rPr lang="en-US" sz="3200" dirty="0" smtClean="0"/>
              <a:t>Underfunding the State Aid </a:t>
            </a:r>
            <a:r>
              <a:rPr lang="en-US" sz="3200" dirty="0"/>
              <a:t>F</a:t>
            </a:r>
            <a:r>
              <a:rPr lang="en-US" sz="3200" dirty="0" smtClean="0"/>
              <a:t>ormula</a:t>
            </a:r>
            <a:endParaRPr lang="en-US" sz="3200" dirty="0"/>
          </a:p>
        </p:txBody>
      </p:sp>
      <p:sp>
        <p:nvSpPr>
          <p:cNvPr id="3" name="Title 2"/>
          <p:cNvSpPr>
            <a:spLocks noGrp="1"/>
          </p:cNvSpPr>
          <p:nvPr>
            <p:ph type="title"/>
          </p:nvPr>
        </p:nvSpPr>
        <p:spPr/>
        <p:txBody>
          <a:bodyPr>
            <a:normAutofit fontScale="90000"/>
          </a:bodyPr>
          <a:lstStyle/>
          <a:p>
            <a:r>
              <a:rPr lang="en-US" dirty="0" smtClean="0"/>
              <a:t>Why Do Teacher Salaries Fall Behind?</a:t>
            </a:r>
            <a:endParaRPr lang="en-US" dirty="0"/>
          </a:p>
        </p:txBody>
      </p:sp>
      <p:graphicFrame>
        <p:nvGraphicFramePr>
          <p:cNvPr id="4" name="Chart 3"/>
          <p:cNvGraphicFramePr/>
          <p:nvPr>
            <p:extLst>
              <p:ext uri="{D42A27DB-BD31-4B8C-83A1-F6EECF244321}">
                <p14:modId xmlns:p14="http://schemas.microsoft.com/office/powerpoint/2010/main" val="2070761409"/>
              </p:ext>
            </p:extLst>
          </p:nvPr>
        </p:nvGraphicFramePr>
        <p:xfrm>
          <a:off x="1219200" y="2667000"/>
          <a:ext cx="67818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33400" y="6629400"/>
            <a:ext cx="7924800" cy="276999"/>
          </a:xfrm>
          <a:prstGeom prst="rect">
            <a:avLst/>
          </a:prstGeom>
          <a:noFill/>
        </p:spPr>
        <p:txBody>
          <a:bodyPr wrap="square" rtlCol="0">
            <a:spAutoFit/>
          </a:bodyPr>
          <a:lstStyle/>
          <a:p>
            <a:r>
              <a:rPr lang="en-US" sz="1200" dirty="0" smtClean="0"/>
              <a:t>Source:  Sioux Falls School District School Funding 101, January 29, 2015 ,  Todd </a:t>
            </a:r>
            <a:r>
              <a:rPr lang="en-US" sz="1200" dirty="0" err="1" smtClean="0"/>
              <a:t>Vik</a:t>
            </a:r>
            <a:r>
              <a:rPr lang="en-US" sz="1200" dirty="0" smtClean="0"/>
              <a:t>, Business Manager</a:t>
            </a:r>
            <a:endParaRPr lang="en-US" sz="1200" dirty="0"/>
          </a:p>
        </p:txBody>
      </p:sp>
    </p:spTree>
    <p:extLst>
      <p:ext uri="{BB962C8B-B14F-4D97-AF65-F5344CB8AC3E}">
        <p14:creationId xmlns:p14="http://schemas.microsoft.com/office/powerpoint/2010/main" val="30297909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22128" r="-22128"/>
          <a:stretch>
            <a:fillRect/>
          </a:stretch>
        </p:blipFill>
        <p:spPr>
          <a:xfrm>
            <a:off x="212531" y="533400"/>
            <a:ext cx="9123584" cy="6324600"/>
          </a:xfrm>
        </p:spPr>
      </p:pic>
    </p:spTree>
    <p:extLst>
      <p:ext uri="{BB962C8B-B14F-4D97-AF65-F5344CB8AC3E}">
        <p14:creationId xmlns:p14="http://schemas.microsoft.com/office/powerpoint/2010/main" val="39382942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1433774"/>
              </p:ext>
            </p:extLst>
          </p:nvPr>
        </p:nvGraphicFramePr>
        <p:xfrm>
          <a:off x="762000" y="2057400"/>
          <a:ext cx="7747002" cy="4409208"/>
        </p:xfrm>
        <a:graphic>
          <a:graphicData uri="http://schemas.openxmlformats.org/drawingml/2006/table">
            <a:tbl>
              <a:tblPr firstRow="1" bandRow="1">
                <a:tableStyleId>{5C22544A-7EE6-4342-B048-85BDC9FD1C3A}</a:tableStyleId>
              </a:tblPr>
              <a:tblGrid>
                <a:gridCol w="2582334">
                  <a:extLst>
                    <a:ext uri="{9D8B030D-6E8A-4147-A177-3AD203B41FA5}">
                      <a16:colId xmlns:a16="http://schemas.microsoft.com/office/drawing/2014/main" xmlns="" val="20000"/>
                    </a:ext>
                  </a:extLst>
                </a:gridCol>
                <a:gridCol w="2582334">
                  <a:extLst>
                    <a:ext uri="{9D8B030D-6E8A-4147-A177-3AD203B41FA5}">
                      <a16:colId xmlns:a16="http://schemas.microsoft.com/office/drawing/2014/main" xmlns="" val="20001"/>
                    </a:ext>
                  </a:extLst>
                </a:gridCol>
                <a:gridCol w="2582334">
                  <a:extLst>
                    <a:ext uri="{9D8B030D-6E8A-4147-A177-3AD203B41FA5}">
                      <a16:colId xmlns:a16="http://schemas.microsoft.com/office/drawing/2014/main" xmlns="" val="20002"/>
                    </a:ext>
                  </a:extLst>
                </a:gridCol>
              </a:tblGrid>
              <a:tr h="419908">
                <a:tc>
                  <a:txBody>
                    <a:bodyPr/>
                    <a:lstStyle/>
                    <a:p>
                      <a:pPr marL="0" marR="0">
                        <a:spcBef>
                          <a:spcPts val="0"/>
                        </a:spcBef>
                        <a:spcAft>
                          <a:spcPts val="0"/>
                        </a:spcAft>
                      </a:pPr>
                      <a:r>
                        <a:rPr lang="en-US" sz="1600" dirty="0">
                          <a:effectLst/>
                          <a:latin typeface="Cambria"/>
                          <a:ea typeface="ＭＳ 明朝"/>
                          <a:cs typeface="Times New Roman"/>
                        </a:rPr>
                        <a:t>Year</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Step or Lane</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 Increase</a:t>
                      </a:r>
                    </a:p>
                  </a:txBody>
                  <a:tcPr marL="68580" marR="68580" marT="0" marB="0"/>
                </a:tc>
                <a:extLst>
                  <a:ext uri="{0D108BD9-81ED-4DB2-BD59-A6C34878D82A}">
                    <a16:rowId xmlns:a16="http://schemas.microsoft.com/office/drawing/2014/main" xmlns="" val="10000"/>
                  </a:ext>
                </a:extLst>
              </a:tr>
              <a:tr h="419908">
                <a:tc>
                  <a:txBody>
                    <a:bodyPr/>
                    <a:lstStyle/>
                    <a:p>
                      <a:pPr marL="0" marR="0">
                        <a:spcBef>
                          <a:spcPts val="0"/>
                        </a:spcBef>
                        <a:spcAft>
                          <a:spcPts val="0"/>
                        </a:spcAft>
                      </a:pPr>
                      <a:r>
                        <a:rPr lang="en-US" sz="1600">
                          <a:effectLst/>
                          <a:latin typeface="Cambria"/>
                          <a:ea typeface="ＭＳ 明朝"/>
                          <a:cs typeface="Times New Roman"/>
                        </a:rPr>
                        <a:t>2007-8</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Drop 2 steps / add a step to those who qualify</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4% to base</a:t>
                      </a:r>
                    </a:p>
                  </a:txBody>
                  <a:tcPr marL="68580" marR="68580" marT="0" marB="0"/>
                </a:tc>
                <a:extLst>
                  <a:ext uri="{0D108BD9-81ED-4DB2-BD59-A6C34878D82A}">
                    <a16:rowId xmlns:a16="http://schemas.microsoft.com/office/drawing/2014/main" xmlns="" val="10001"/>
                  </a:ext>
                </a:extLst>
              </a:tr>
              <a:tr h="621234">
                <a:tc>
                  <a:txBody>
                    <a:bodyPr/>
                    <a:lstStyle/>
                    <a:p>
                      <a:pPr marL="0" marR="0">
                        <a:spcBef>
                          <a:spcPts val="0"/>
                        </a:spcBef>
                        <a:spcAft>
                          <a:spcPts val="0"/>
                        </a:spcAft>
                      </a:pPr>
                      <a:r>
                        <a:rPr lang="en-US" sz="1600">
                          <a:effectLst/>
                          <a:latin typeface="Cambria"/>
                          <a:ea typeface="ＭＳ 明朝"/>
                          <a:cs typeface="Times New Roman"/>
                        </a:rPr>
                        <a:t>2008-9</a:t>
                      </a:r>
                    </a:p>
                  </a:txBody>
                  <a:tcPr marL="68580" marR="68580" marT="0" marB="0"/>
                </a:tc>
                <a:tc>
                  <a:txBody>
                    <a:bodyPr/>
                    <a:lstStyle/>
                    <a:p>
                      <a:pPr marL="0" marR="0" algn="l">
                        <a:spcBef>
                          <a:spcPts val="0"/>
                        </a:spcBef>
                        <a:spcAft>
                          <a:spcPts val="0"/>
                        </a:spcAft>
                      </a:pPr>
                      <a:r>
                        <a:rPr lang="en-US" sz="1600" dirty="0">
                          <a:effectLst/>
                          <a:latin typeface="Cambria"/>
                          <a:ea typeface="ＭＳ 明朝"/>
                          <a:cs typeface="Times New Roman"/>
                        </a:rPr>
                        <a:t>Increase a step</a:t>
                      </a:r>
                    </a:p>
                  </a:txBody>
                  <a:tcPr marL="68580" marR="68580" marT="0" marB="0"/>
                </a:tc>
                <a:tc>
                  <a:txBody>
                    <a:bodyPr/>
                    <a:lstStyle/>
                    <a:p>
                      <a:pPr marL="0" marR="0">
                        <a:spcBef>
                          <a:spcPts val="0"/>
                        </a:spcBef>
                        <a:spcAft>
                          <a:spcPts val="0"/>
                        </a:spcAft>
                      </a:pPr>
                      <a:r>
                        <a:rPr lang="en-US" sz="1600" dirty="0">
                          <a:effectLst/>
                          <a:latin typeface="Cambria"/>
                          <a:ea typeface="ＭＳ 明朝"/>
                          <a:cs typeface="Times New Roman"/>
                        </a:rPr>
                        <a:t>% .5 increase plus enhancement dollars to </a:t>
                      </a:r>
                      <a:r>
                        <a:rPr lang="en-US" sz="1400" dirty="0">
                          <a:effectLst/>
                          <a:latin typeface="Cambria"/>
                          <a:ea typeface="ＭＳ 明朝"/>
                          <a:cs typeface="Times New Roman"/>
                        </a:rPr>
                        <a:t>those who did not increase with a step</a:t>
                      </a:r>
                    </a:p>
                  </a:txBody>
                  <a:tcPr marL="68580" marR="68580" marT="0" marB="0"/>
                </a:tc>
                <a:extLst>
                  <a:ext uri="{0D108BD9-81ED-4DB2-BD59-A6C34878D82A}">
                    <a16:rowId xmlns:a16="http://schemas.microsoft.com/office/drawing/2014/main" xmlns="" val="10002"/>
                  </a:ext>
                </a:extLst>
              </a:tr>
              <a:tr h="419908">
                <a:tc>
                  <a:txBody>
                    <a:bodyPr/>
                    <a:lstStyle/>
                    <a:p>
                      <a:pPr marL="0" marR="0">
                        <a:spcBef>
                          <a:spcPts val="0"/>
                        </a:spcBef>
                        <a:spcAft>
                          <a:spcPts val="0"/>
                        </a:spcAft>
                      </a:pPr>
                      <a:r>
                        <a:rPr lang="en-US" sz="1600">
                          <a:effectLst/>
                          <a:latin typeface="Cambria"/>
                          <a:ea typeface="ＭＳ 明朝"/>
                          <a:cs typeface="Times New Roman"/>
                        </a:rPr>
                        <a:t>2009-10</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No Step</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0%</a:t>
                      </a:r>
                    </a:p>
                  </a:txBody>
                  <a:tcPr marL="68580" marR="68580" marT="0" marB="0"/>
                </a:tc>
                <a:extLst>
                  <a:ext uri="{0D108BD9-81ED-4DB2-BD59-A6C34878D82A}">
                    <a16:rowId xmlns:a16="http://schemas.microsoft.com/office/drawing/2014/main" xmlns="" val="10003"/>
                  </a:ext>
                </a:extLst>
              </a:tr>
              <a:tr h="419908">
                <a:tc>
                  <a:txBody>
                    <a:bodyPr/>
                    <a:lstStyle/>
                    <a:p>
                      <a:pPr marL="0" marR="0">
                        <a:spcBef>
                          <a:spcPts val="0"/>
                        </a:spcBef>
                        <a:spcAft>
                          <a:spcPts val="0"/>
                        </a:spcAft>
                      </a:pPr>
                      <a:r>
                        <a:rPr lang="en-US" sz="1600">
                          <a:effectLst/>
                          <a:latin typeface="Cambria"/>
                          <a:ea typeface="ＭＳ 明朝"/>
                          <a:cs typeface="Times New Roman"/>
                        </a:rPr>
                        <a:t>2010-11</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Increase a step</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2% increase</a:t>
                      </a:r>
                    </a:p>
                  </a:txBody>
                  <a:tcPr marL="68580" marR="68580" marT="0" marB="0"/>
                </a:tc>
                <a:extLst>
                  <a:ext uri="{0D108BD9-81ED-4DB2-BD59-A6C34878D82A}">
                    <a16:rowId xmlns:a16="http://schemas.microsoft.com/office/drawing/2014/main" xmlns="" val="10004"/>
                  </a:ext>
                </a:extLst>
              </a:tr>
              <a:tr h="419908">
                <a:tc>
                  <a:txBody>
                    <a:bodyPr/>
                    <a:lstStyle/>
                    <a:p>
                      <a:pPr marL="0" marR="0">
                        <a:spcBef>
                          <a:spcPts val="0"/>
                        </a:spcBef>
                        <a:spcAft>
                          <a:spcPts val="0"/>
                        </a:spcAft>
                      </a:pPr>
                      <a:r>
                        <a:rPr lang="en-US" sz="1600">
                          <a:effectLst/>
                          <a:latin typeface="Cambria"/>
                          <a:ea typeface="ＭＳ 明朝"/>
                          <a:cs typeface="Times New Roman"/>
                        </a:rPr>
                        <a:t>2011-12</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No Step</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0% reduced 2 work days</a:t>
                      </a:r>
                    </a:p>
                  </a:txBody>
                  <a:tcPr marL="68580" marR="68580" marT="0" marB="0"/>
                </a:tc>
                <a:extLst>
                  <a:ext uri="{0D108BD9-81ED-4DB2-BD59-A6C34878D82A}">
                    <a16:rowId xmlns:a16="http://schemas.microsoft.com/office/drawing/2014/main" xmlns="" val="10005"/>
                  </a:ext>
                </a:extLst>
              </a:tr>
              <a:tr h="419908">
                <a:tc>
                  <a:txBody>
                    <a:bodyPr/>
                    <a:lstStyle/>
                    <a:p>
                      <a:pPr marL="0" marR="0">
                        <a:spcBef>
                          <a:spcPts val="0"/>
                        </a:spcBef>
                        <a:spcAft>
                          <a:spcPts val="0"/>
                        </a:spcAft>
                      </a:pPr>
                      <a:r>
                        <a:rPr lang="en-US" sz="1600">
                          <a:effectLst/>
                          <a:latin typeface="Cambria"/>
                          <a:ea typeface="ＭＳ 明朝"/>
                          <a:cs typeface="Times New Roman"/>
                        </a:rPr>
                        <a:t>2012-13</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No Step</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2% one-time salary</a:t>
                      </a:r>
                    </a:p>
                  </a:txBody>
                  <a:tcPr marL="68580" marR="68580" marT="0" marB="0"/>
                </a:tc>
                <a:extLst>
                  <a:ext uri="{0D108BD9-81ED-4DB2-BD59-A6C34878D82A}">
                    <a16:rowId xmlns:a16="http://schemas.microsoft.com/office/drawing/2014/main" xmlns="" val="10006"/>
                  </a:ext>
                </a:extLst>
              </a:tr>
              <a:tr h="419908">
                <a:tc>
                  <a:txBody>
                    <a:bodyPr/>
                    <a:lstStyle/>
                    <a:p>
                      <a:pPr marL="0" marR="0">
                        <a:spcBef>
                          <a:spcPts val="0"/>
                        </a:spcBef>
                        <a:spcAft>
                          <a:spcPts val="0"/>
                        </a:spcAft>
                      </a:pPr>
                      <a:r>
                        <a:rPr lang="en-US" sz="1600">
                          <a:effectLst/>
                          <a:latin typeface="Cambria"/>
                          <a:ea typeface="ＭＳ 明朝"/>
                          <a:cs typeface="Times New Roman"/>
                        </a:rPr>
                        <a:t>2013-14</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No Step</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5% one-time salary</a:t>
                      </a:r>
                    </a:p>
                  </a:txBody>
                  <a:tcPr marL="68580" marR="68580" marT="0" marB="0"/>
                </a:tc>
                <a:extLst>
                  <a:ext uri="{0D108BD9-81ED-4DB2-BD59-A6C34878D82A}">
                    <a16:rowId xmlns:a16="http://schemas.microsoft.com/office/drawing/2014/main" xmlns="" val="10007"/>
                  </a:ext>
                </a:extLst>
              </a:tr>
              <a:tr h="419908">
                <a:tc>
                  <a:txBody>
                    <a:bodyPr/>
                    <a:lstStyle/>
                    <a:p>
                      <a:pPr marL="0" marR="0">
                        <a:spcBef>
                          <a:spcPts val="0"/>
                        </a:spcBef>
                        <a:spcAft>
                          <a:spcPts val="0"/>
                        </a:spcAft>
                      </a:pPr>
                      <a:r>
                        <a:rPr lang="en-US" sz="1600">
                          <a:effectLst/>
                          <a:latin typeface="Cambria"/>
                          <a:ea typeface="ＭＳ 明朝"/>
                          <a:cs typeface="Times New Roman"/>
                        </a:rPr>
                        <a:t>2014-15</a:t>
                      </a:r>
                    </a:p>
                  </a:txBody>
                  <a:tcPr marL="68580" marR="68580" marT="0" marB="0"/>
                </a:tc>
                <a:tc>
                  <a:txBody>
                    <a:bodyPr/>
                    <a:lstStyle/>
                    <a:p>
                      <a:pPr marL="0" marR="0">
                        <a:spcBef>
                          <a:spcPts val="0"/>
                        </a:spcBef>
                        <a:spcAft>
                          <a:spcPts val="0"/>
                        </a:spcAft>
                      </a:pPr>
                      <a:r>
                        <a:rPr lang="en-US" sz="1600">
                          <a:effectLst/>
                          <a:latin typeface="Cambria"/>
                          <a:ea typeface="ＭＳ 明朝"/>
                          <a:cs typeface="Times New Roman"/>
                        </a:rPr>
                        <a:t>No Step</a:t>
                      </a:r>
                    </a:p>
                  </a:txBody>
                  <a:tcPr marL="68580" marR="68580" marT="0" marB="0"/>
                </a:tc>
                <a:tc>
                  <a:txBody>
                    <a:bodyPr/>
                    <a:lstStyle/>
                    <a:p>
                      <a:pPr marL="0" marR="0">
                        <a:spcBef>
                          <a:spcPts val="0"/>
                        </a:spcBef>
                        <a:spcAft>
                          <a:spcPts val="0"/>
                        </a:spcAft>
                      </a:pPr>
                      <a:r>
                        <a:rPr lang="en-US" sz="1600" dirty="0">
                          <a:effectLst/>
                          <a:latin typeface="Cambria"/>
                          <a:ea typeface="ＭＳ 明朝"/>
                          <a:cs typeface="Times New Roman"/>
                        </a:rPr>
                        <a:t>3% base pay increase 2% one time salary</a:t>
                      </a:r>
                    </a:p>
                  </a:txBody>
                  <a:tcPr marL="68580" marR="68580" marT="0" marB="0"/>
                </a:tc>
                <a:extLst>
                  <a:ext uri="{0D108BD9-81ED-4DB2-BD59-A6C34878D82A}">
                    <a16:rowId xmlns:a16="http://schemas.microsoft.com/office/drawing/2014/main" xmlns="" val="10008"/>
                  </a:ext>
                </a:extLst>
              </a:tr>
            </a:tbl>
          </a:graphicData>
        </a:graphic>
      </p:graphicFrame>
      <p:sp>
        <p:nvSpPr>
          <p:cNvPr id="3" name="Title 2"/>
          <p:cNvSpPr>
            <a:spLocks noGrp="1"/>
          </p:cNvSpPr>
          <p:nvPr>
            <p:ph type="title"/>
          </p:nvPr>
        </p:nvSpPr>
        <p:spPr/>
        <p:txBody>
          <a:bodyPr>
            <a:normAutofit fontScale="90000"/>
          </a:bodyPr>
          <a:lstStyle/>
          <a:p>
            <a:r>
              <a:rPr lang="en-US" dirty="0" smtClean="0"/>
              <a:t>Results of Salary Contract Negotiations RCAS past 5 years</a:t>
            </a:r>
            <a:endParaRPr lang="en-US" dirty="0"/>
          </a:p>
        </p:txBody>
      </p:sp>
    </p:spTree>
    <p:extLst>
      <p:ext uri="{BB962C8B-B14F-4D97-AF65-F5344CB8AC3E}">
        <p14:creationId xmlns:p14="http://schemas.microsoft.com/office/powerpoint/2010/main" val="35690384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2133600"/>
            <a:ext cx="5046517" cy="4724400"/>
          </a:xfrm>
        </p:spPr>
        <p:txBody>
          <a:bodyPr>
            <a:normAutofit/>
          </a:bodyPr>
          <a:lstStyle/>
          <a:p>
            <a:pPr marL="0" indent="0">
              <a:buNone/>
            </a:pPr>
            <a:endParaRPr lang="en-US" dirty="0" smtClean="0"/>
          </a:p>
          <a:p>
            <a:endParaRPr lang="en-US" dirty="0" smtClean="0"/>
          </a:p>
          <a:p>
            <a:r>
              <a:rPr lang="en-US" dirty="0" smtClean="0"/>
              <a:t>In the last 10 years State Aide to schools dropped 10%</a:t>
            </a:r>
          </a:p>
          <a:p>
            <a:endParaRPr lang="en-US" dirty="0"/>
          </a:p>
          <a:p>
            <a:r>
              <a:rPr lang="en-US" dirty="0" smtClean="0"/>
              <a:t>  K-12 schools receive less than 15% of the States Budget for education.</a:t>
            </a:r>
            <a:endParaRPr lang="en-US" dirty="0"/>
          </a:p>
        </p:txBody>
      </p:sp>
      <p:sp>
        <p:nvSpPr>
          <p:cNvPr id="3" name="Title 2"/>
          <p:cNvSpPr>
            <a:spLocks noGrp="1"/>
          </p:cNvSpPr>
          <p:nvPr>
            <p:ph type="title"/>
          </p:nvPr>
        </p:nvSpPr>
        <p:spPr/>
        <p:txBody>
          <a:bodyPr>
            <a:normAutofit/>
          </a:bodyPr>
          <a:lstStyle/>
          <a:p>
            <a:r>
              <a:rPr lang="en-US" sz="5400" b="1" dirty="0" smtClean="0"/>
              <a:t>What is the budget crisis?</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18" y="2514600"/>
            <a:ext cx="4191000" cy="3429000"/>
          </a:xfrm>
          <a:prstGeom prst="rect">
            <a:avLst/>
          </a:prstGeom>
        </p:spPr>
      </p:pic>
    </p:spTree>
    <p:extLst>
      <p:ext uri="{BB962C8B-B14F-4D97-AF65-F5344CB8AC3E}">
        <p14:creationId xmlns:p14="http://schemas.microsoft.com/office/powerpoint/2010/main" val="22671501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0"/>
            <a:ext cx="7772400" cy="838200"/>
          </a:xfrm>
        </p:spPr>
        <p:txBody>
          <a:bodyPr/>
          <a:lstStyle/>
          <a:p>
            <a:r>
              <a:rPr lang="en-US" dirty="0" smtClean="0"/>
              <a:t>Property Class Tax Calculations</a:t>
            </a:r>
            <a:endParaRPr lang="en-US" dirty="0"/>
          </a:p>
        </p:txBody>
      </p:sp>
      <p:sp>
        <p:nvSpPr>
          <p:cNvPr id="6" name="Subtitle 5"/>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53692615"/>
              </p:ext>
            </p:extLst>
          </p:nvPr>
        </p:nvGraphicFramePr>
        <p:xfrm>
          <a:off x="228600" y="1600200"/>
          <a:ext cx="8610596" cy="4571999"/>
        </p:xfrm>
        <a:graphic>
          <a:graphicData uri="http://schemas.openxmlformats.org/drawingml/2006/table">
            <a:tbl>
              <a:tblPr firstRow="1" bandRow="1">
                <a:tableStyleId>{5C22544A-7EE6-4342-B048-85BDC9FD1C3A}</a:tableStyleId>
              </a:tblPr>
              <a:tblGrid>
                <a:gridCol w="1080386"/>
                <a:gridCol w="836690"/>
                <a:gridCol w="978524"/>
                <a:gridCol w="694856"/>
                <a:gridCol w="676744"/>
                <a:gridCol w="996636"/>
                <a:gridCol w="836690"/>
                <a:gridCol w="681274"/>
                <a:gridCol w="992106"/>
                <a:gridCol w="836690"/>
              </a:tblGrid>
              <a:tr h="770043">
                <a:tc gridSpan="10">
                  <a:txBody>
                    <a:bodyPr/>
                    <a:lstStyle/>
                    <a:p>
                      <a:pPr marL="0" marR="0" algn="ctr">
                        <a:spcBef>
                          <a:spcPts val="0"/>
                        </a:spcBef>
                        <a:spcAft>
                          <a:spcPts val="0"/>
                        </a:spcAft>
                      </a:pPr>
                      <a:r>
                        <a:rPr lang="en-US" sz="1800" dirty="0">
                          <a:effectLst/>
                          <a:latin typeface="Cambria"/>
                          <a:ea typeface="ＭＳ 明朝"/>
                          <a:cs typeface="Times New Roman"/>
                        </a:rPr>
                        <a:t>School General Fund Tax Calculations by Property Class</a:t>
                      </a:r>
                    </a:p>
                    <a:p>
                      <a:pPr marL="0" marR="0" algn="ctr">
                        <a:spcBef>
                          <a:spcPts val="0"/>
                        </a:spcBef>
                        <a:spcAft>
                          <a:spcPts val="0"/>
                        </a:spcAft>
                      </a:pPr>
                      <a:r>
                        <a:rPr lang="en-US" sz="1600" dirty="0">
                          <a:effectLst/>
                          <a:latin typeface="Cambria"/>
                          <a:ea typeface="ＭＳ 明朝"/>
                          <a:cs typeface="Times New Roman"/>
                        </a:rPr>
                        <a:t> </a:t>
                      </a:r>
                      <a:endParaRPr lang="en-US" sz="1200" dirty="0">
                        <a:effectLst/>
                        <a:latin typeface="Cambria"/>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5778">
                <a:tc>
                  <a:txBody>
                    <a:bodyPr/>
                    <a:lstStyle/>
                    <a:p>
                      <a:pPr marL="0" marR="0" algn="l">
                        <a:spcBef>
                          <a:spcPts val="0"/>
                        </a:spcBef>
                        <a:spcAft>
                          <a:spcPts val="0"/>
                        </a:spcAft>
                      </a:pPr>
                      <a:r>
                        <a:rPr lang="en-US" sz="1600">
                          <a:effectLst/>
                          <a:latin typeface="Cambria"/>
                          <a:ea typeface="ＭＳ 明朝"/>
                          <a:cs typeface="Times New Roman"/>
                        </a:rPr>
                        <a:t> </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dirty="0">
                          <a:effectLst/>
                          <a:latin typeface="Cambria"/>
                          <a:ea typeface="ＭＳ 明朝"/>
                          <a:cs typeface="Times New Roman"/>
                        </a:rPr>
                        <a:t>2012 Levy</a:t>
                      </a:r>
                      <a:endParaRPr lang="en-US" sz="12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dirty="0">
                          <a:effectLst/>
                          <a:latin typeface="Cambria"/>
                          <a:ea typeface="ＭＳ 明朝"/>
                          <a:cs typeface="Times New Roman"/>
                        </a:rPr>
                        <a:t>2012</a:t>
                      </a:r>
                      <a:endParaRPr lang="en-US" sz="1200" dirty="0">
                        <a:effectLst/>
                        <a:latin typeface="Cambria"/>
                        <a:ea typeface="ＭＳ 明朝"/>
                        <a:cs typeface="Times New Roman"/>
                      </a:endParaRPr>
                    </a:p>
                  </a:txBody>
                  <a:tcPr marL="68580" marR="68580" marT="0" marB="0">
                    <a:solidFill>
                      <a:srgbClr val="BFBFBF"/>
                    </a:solidFill>
                  </a:tcPr>
                </a:tc>
                <a:tc>
                  <a:txBody>
                    <a:bodyPr/>
                    <a:lstStyle/>
                    <a:p>
                      <a:pPr marL="0" marR="0" algn="l">
                        <a:spcBef>
                          <a:spcPts val="0"/>
                        </a:spcBef>
                        <a:spcAft>
                          <a:spcPts val="0"/>
                        </a:spcAft>
                      </a:pPr>
                      <a:r>
                        <a:rPr lang="en-US" sz="1600">
                          <a:effectLst/>
                          <a:latin typeface="Cambria"/>
                          <a:ea typeface="ＭＳ 明朝"/>
                          <a:cs typeface="Times New Roman"/>
                        </a:rPr>
                        <a:t>%</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a:effectLst/>
                          <a:latin typeface="Cambria"/>
                          <a:ea typeface="ＭＳ 明朝"/>
                          <a:cs typeface="Times New Roman"/>
                        </a:rPr>
                        <a:t>2013 Levy</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dirty="0">
                          <a:effectLst/>
                          <a:latin typeface="Cambria"/>
                          <a:ea typeface="ＭＳ 明朝"/>
                          <a:cs typeface="Times New Roman"/>
                        </a:rPr>
                        <a:t>2013</a:t>
                      </a:r>
                      <a:endParaRPr lang="en-US" sz="1200" dirty="0">
                        <a:effectLst/>
                        <a:latin typeface="Cambria"/>
                        <a:ea typeface="ＭＳ 明朝"/>
                        <a:cs typeface="Times New Roman"/>
                      </a:endParaRPr>
                    </a:p>
                  </a:txBody>
                  <a:tcPr marL="68580" marR="68580" marT="0" marB="0">
                    <a:solidFill>
                      <a:srgbClr val="BFBFBF"/>
                    </a:solidFill>
                  </a:tcPr>
                </a:tc>
                <a:tc>
                  <a:txBody>
                    <a:bodyPr/>
                    <a:lstStyle/>
                    <a:p>
                      <a:pPr marL="0" marR="0" algn="l">
                        <a:spcBef>
                          <a:spcPts val="0"/>
                        </a:spcBef>
                        <a:spcAft>
                          <a:spcPts val="0"/>
                        </a:spcAft>
                      </a:pPr>
                      <a:r>
                        <a:rPr lang="en-US" sz="1600">
                          <a:effectLst/>
                          <a:latin typeface="Cambria"/>
                          <a:ea typeface="ＭＳ 明朝"/>
                          <a:cs typeface="Times New Roman"/>
                        </a:rPr>
                        <a:t>%</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a:effectLst/>
                          <a:latin typeface="Cambria"/>
                          <a:ea typeface="ＭＳ 明朝"/>
                          <a:cs typeface="Times New Roman"/>
                        </a:rPr>
                        <a:t>2014 Levy</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600" dirty="0">
                          <a:effectLst/>
                          <a:latin typeface="Cambria"/>
                          <a:ea typeface="ＭＳ 明朝"/>
                          <a:cs typeface="Times New Roman"/>
                        </a:rPr>
                        <a:t>   2014</a:t>
                      </a:r>
                      <a:endParaRPr lang="en-US" sz="1200" dirty="0">
                        <a:effectLst/>
                        <a:latin typeface="Cambria"/>
                        <a:ea typeface="ＭＳ 明朝"/>
                        <a:cs typeface="Times New Roman"/>
                      </a:endParaRPr>
                    </a:p>
                  </a:txBody>
                  <a:tcPr marL="68580" marR="68580" marT="0" marB="0">
                    <a:solidFill>
                      <a:schemeClr val="bg1">
                        <a:lumMod val="75000"/>
                      </a:schemeClr>
                    </a:solidFill>
                  </a:tcPr>
                </a:tc>
                <a:tc>
                  <a:txBody>
                    <a:bodyPr/>
                    <a:lstStyle/>
                    <a:p>
                      <a:pPr marL="0" marR="0" algn="l">
                        <a:spcBef>
                          <a:spcPts val="0"/>
                        </a:spcBef>
                        <a:spcAft>
                          <a:spcPts val="0"/>
                        </a:spcAft>
                      </a:pPr>
                      <a:r>
                        <a:rPr lang="en-US" sz="1600">
                          <a:effectLst/>
                          <a:latin typeface="Cambria"/>
                          <a:ea typeface="ＭＳ 明朝"/>
                          <a:cs typeface="Times New Roman"/>
                        </a:rPr>
                        <a:t>%</a:t>
                      </a:r>
                      <a:endParaRPr lang="en-US" sz="1200">
                        <a:effectLst/>
                        <a:latin typeface="Cambria"/>
                        <a:ea typeface="ＭＳ 明朝"/>
                        <a:cs typeface="Times New Roman"/>
                      </a:endParaRPr>
                    </a:p>
                  </a:txBody>
                  <a:tcPr marL="68580" marR="68580" marT="0" marB="0"/>
                </a:tc>
              </a:tr>
              <a:tr h="735426">
                <a:tc>
                  <a:txBody>
                    <a:bodyPr/>
                    <a:lstStyle/>
                    <a:p>
                      <a:pPr marL="0" marR="0" algn="l">
                        <a:spcBef>
                          <a:spcPts val="0"/>
                        </a:spcBef>
                        <a:spcAft>
                          <a:spcPts val="0"/>
                        </a:spcAft>
                      </a:pPr>
                      <a:r>
                        <a:rPr lang="en-US" sz="1400">
                          <a:effectLst/>
                          <a:latin typeface="Times"/>
                          <a:ea typeface="ＭＳ 明朝"/>
                          <a:cs typeface="Times"/>
                        </a:rPr>
                        <a:t>Owner Occupied</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dirty="0">
                          <a:effectLst/>
                          <a:latin typeface="Times"/>
                          <a:ea typeface="ＭＳ 明朝"/>
                          <a:cs typeface="Times"/>
                        </a:rPr>
                        <a:t>4.029</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$13,794,111</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42%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4.296</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$15,349,147</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42%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4.252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$15,915,821</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a:effectLst/>
                          <a:latin typeface="Times"/>
                          <a:ea typeface="ＭＳ 明朝"/>
                          <a:cs typeface="Times"/>
                        </a:rPr>
                        <a:t>42.5%</a:t>
                      </a:r>
                      <a:endParaRPr lang="en-US" sz="1200">
                        <a:effectLst/>
                        <a:latin typeface="Cambria"/>
                        <a:ea typeface="ＭＳ 明朝"/>
                        <a:cs typeface="Times New Roman"/>
                      </a:endParaRPr>
                    </a:p>
                  </a:txBody>
                  <a:tcPr marL="68580" marR="68580" marT="0" marB="0" anchor="ctr"/>
                </a:tc>
              </a:tr>
              <a:tr h="980567">
                <a:tc>
                  <a:txBody>
                    <a:bodyPr/>
                    <a:lstStyle/>
                    <a:p>
                      <a:pPr marL="0" marR="0" algn="l">
                        <a:spcBef>
                          <a:spcPts val="0"/>
                        </a:spcBef>
                        <a:spcAft>
                          <a:spcPts val="0"/>
                        </a:spcAft>
                      </a:pPr>
                      <a:r>
                        <a:rPr lang="en-US" sz="1400">
                          <a:effectLst/>
                          <a:latin typeface="Times"/>
                          <a:ea typeface="ＭＳ 明朝"/>
                          <a:cs typeface="Times"/>
                        </a:rPr>
                        <a:t>Other Non-Ag/Utilities </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a:effectLst/>
                          <a:latin typeface="Times"/>
                          <a:ea typeface="ＭＳ 明朝"/>
                          <a:cs typeface="Times"/>
                        </a:rPr>
                        <a:t>8.628</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$19,299,335</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dirty="0">
                          <a:effectLst/>
                          <a:latin typeface="Times"/>
                          <a:ea typeface="ＭＳ 明朝"/>
                          <a:cs typeface="Times"/>
                        </a:rPr>
                        <a:t>57.8%</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9.20</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$20,510416</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57.8%</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9.106</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$21,433,341</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dirty="0">
                          <a:effectLst/>
                          <a:latin typeface="Times"/>
                          <a:ea typeface="ＭＳ 明朝"/>
                          <a:cs typeface="Times"/>
                        </a:rPr>
                        <a:t>57.3%</a:t>
                      </a:r>
                      <a:endParaRPr lang="en-US" sz="1200" dirty="0">
                        <a:effectLst/>
                        <a:latin typeface="Cambria"/>
                        <a:ea typeface="ＭＳ 明朝"/>
                        <a:cs typeface="Times New Roman"/>
                      </a:endParaRPr>
                    </a:p>
                  </a:txBody>
                  <a:tcPr marL="68580" marR="68580" marT="0" marB="0" anchor="ctr"/>
                </a:tc>
              </a:tr>
              <a:tr h="490283">
                <a:tc>
                  <a:txBody>
                    <a:bodyPr/>
                    <a:lstStyle/>
                    <a:p>
                      <a:pPr marL="0" marR="0" algn="l">
                        <a:spcBef>
                          <a:spcPts val="0"/>
                        </a:spcBef>
                        <a:spcAft>
                          <a:spcPts val="0"/>
                        </a:spcAft>
                      </a:pPr>
                      <a:r>
                        <a:rPr lang="en-US" sz="1400">
                          <a:effectLst/>
                          <a:latin typeface="Times"/>
                          <a:ea typeface="ＭＳ 明朝"/>
                          <a:cs typeface="Times"/>
                        </a:rPr>
                        <a:t>Agricultural</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a:effectLst/>
                          <a:latin typeface="Times"/>
                          <a:ea typeface="ＭＳ 明朝"/>
                          <a:cs typeface="Times"/>
                        </a:rPr>
                        <a:t>2.322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$70,247</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2.09</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$72,013</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1.782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$68,310</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a:effectLst/>
                          <a:latin typeface="Times"/>
                          <a:ea typeface="ＭＳ 明朝"/>
                          <a:cs typeface="Times"/>
                        </a:rPr>
                        <a:t>.18%</a:t>
                      </a:r>
                      <a:endParaRPr lang="en-US" sz="1200">
                        <a:effectLst/>
                        <a:latin typeface="Cambria"/>
                        <a:ea typeface="ＭＳ 明朝"/>
                        <a:cs typeface="Times New Roman"/>
                      </a:endParaRPr>
                    </a:p>
                  </a:txBody>
                  <a:tcPr marL="68580" marR="68580" marT="0" marB="0" anchor="ctr"/>
                </a:tc>
              </a:tr>
              <a:tr h="490283">
                <a:tc>
                  <a:txBody>
                    <a:bodyPr/>
                    <a:lstStyle/>
                    <a:p>
                      <a:pPr marL="0" marR="0" algn="l">
                        <a:spcBef>
                          <a:spcPts val="0"/>
                        </a:spcBef>
                        <a:spcAft>
                          <a:spcPts val="0"/>
                        </a:spcAft>
                      </a:pPr>
                      <a:r>
                        <a:rPr lang="en-US" sz="1400">
                          <a:effectLst/>
                          <a:latin typeface="Times"/>
                          <a:ea typeface="ＭＳ 明朝"/>
                          <a:cs typeface="Times"/>
                        </a:rPr>
                        <a:t>       Total</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$33,163,694</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.2%</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$35,931,576</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$37,417,473</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r>
              <a:tr h="292091">
                <a:tc>
                  <a:txBody>
                    <a:bodyPr/>
                    <a:lstStyle/>
                    <a:p>
                      <a:pPr marL="0" marR="0" algn="l">
                        <a:spcBef>
                          <a:spcPts val="0"/>
                        </a:spcBef>
                        <a:spcAft>
                          <a:spcPts val="0"/>
                        </a:spcAft>
                      </a:pPr>
                      <a:r>
                        <a:rPr lang="en-US" sz="1400">
                          <a:effectLst/>
                          <a:latin typeface="Times"/>
                          <a:ea typeface="ＭＳ 明朝"/>
                          <a:cs typeface="Times"/>
                        </a:rPr>
                        <a:t> </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r>
              <a:tr h="247528">
                <a:tc>
                  <a:txBody>
                    <a:bodyPr/>
                    <a:lstStyle/>
                    <a:p>
                      <a:pPr marL="0" marR="0" algn="l">
                        <a:spcBef>
                          <a:spcPts val="0"/>
                        </a:spcBef>
                        <a:spcAft>
                          <a:spcPts val="0"/>
                        </a:spcAft>
                      </a:pPr>
                      <a:r>
                        <a:rPr lang="en-US" sz="1400">
                          <a:effectLst/>
                          <a:latin typeface="Times"/>
                          <a:ea typeface="ＭＳ 明朝"/>
                          <a:cs typeface="Times"/>
                        </a:rPr>
                        <a:t>State Aid</a:t>
                      </a:r>
                      <a:endParaRPr lang="en-US" sz="1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$28,091,220</a:t>
                      </a:r>
                      <a:endParaRPr lang="en-US" sz="1200" dirty="0">
                        <a:effectLst/>
                        <a:latin typeface="Cambria"/>
                        <a:ea typeface="ＭＳ 明朝"/>
                        <a:cs typeface="Times New Roman"/>
                      </a:endParaRPr>
                    </a:p>
                  </a:txBody>
                  <a:tcPr marL="68580" marR="68580" marT="0" marB="0" anchor="ctr">
                    <a:solidFill>
                      <a:srgbClr val="BFBFBF"/>
                    </a:solidFill>
                  </a:tcPr>
                </a:tc>
                <a:tc>
                  <a:txBody>
                    <a:bodyPr/>
                    <a:lstStyle/>
                    <a:p>
                      <a:pPr marL="0" marR="0" algn="l">
                        <a:spcBef>
                          <a:spcPts val="0"/>
                        </a:spcBef>
                        <a:spcAft>
                          <a:spcPts val="0"/>
                        </a:spcAft>
                      </a:pPr>
                      <a:r>
                        <a:rPr lang="en-US" sz="1200">
                          <a:effectLst/>
                          <a:latin typeface="Times"/>
                          <a:ea typeface="ＭＳ 明朝"/>
                          <a:cs typeface="Times"/>
                        </a:rPr>
                        <a:t> </a:t>
                      </a:r>
                      <a:endParaRPr lang="en-US" sz="120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solidFill>
                      <a:schemeClr val="bg1">
                        <a:lumMod val="75000"/>
                      </a:schemeClr>
                    </a:solidFill>
                  </a:tcPr>
                </a:tc>
                <a:tc>
                  <a:txBody>
                    <a:bodyPr/>
                    <a:lstStyle/>
                    <a:p>
                      <a:pPr marL="0" marR="0" algn="l">
                        <a:spcBef>
                          <a:spcPts val="0"/>
                        </a:spcBef>
                        <a:spcAft>
                          <a:spcPts val="0"/>
                        </a:spcAft>
                      </a:pPr>
                      <a:r>
                        <a:rPr lang="en-US" sz="1200" dirty="0">
                          <a:effectLst/>
                          <a:latin typeface="Times"/>
                          <a:ea typeface="ＭＳ 明朝"/>
                          <a:cs typeface="Times"/>
                        </a:rPr>
                        <a:t> </a:t>
                      </a:r>
                      <a:endParaRPr lang="en-US" sz="1200" dirty="0">
                        <a:effectLst/>
                        <a:latin typeface="Cambria"/>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744277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362200"/>
            <a:ext cx="8991600" cy="4572000"/>
          </a:xfrm>
        </p:spPr>
        <p:txBody>
          <a:bodyPr>
            <a:normAutofit/>
          </a:bodyPr>
          <a:lstStyle/>
          <a:p>
            <a:pPr marL="0" indent="0" algn="ctr">
              <a:buNone/>
            </a:pPr>
            <a:r>
              <a:rPr lang="en-US" sz="2600" b="1" dirty="0"/>
              <a:t>What does a 21 century education look like to </a:t>
            </a:r>
            <a:r>
              <a:rPr lang="en-US" sz="2600" b="1" dirty="0" smtClean="0"/>
              <a:t>you?</a:t>
            </a:r>
            <a:r>
              <a:rPr lang="en-US" sz="2600" b="1" dirty="0"/>
              <a:t> </a:t>
            </a:r>
            <a:r>
              <a:rPr lang="en-US" sz="2600" b="1" dirty="0" smtClean="0"/>
              <a:t/>
            </a:r>
            <a:br>
              <a:rPr lang="en-US" sz="2600" b="1" dirty="0" smtClean="0"/>
            </a:br>
            <a:r>
              <a:rPr lang="en-US" sz="2600" b="1" dirty="0" smtClean="0"/>
              <a:t>What do great schools look like? </a:t>
            </a:r>
            <a:br>
              <a:rPr lang="en-US" sz="2600" b="1" dirty="0" smtClean="0"/>
            </a:br>
            <a:r>
              <a:rPr lang="en-US" sz="2600" b="1" dirty="0" smtClean="0"/>
              <a:t>What opportunities could your child miss out on </a:t>
            </a:r>
            <a:br>
              <a:rPr lang="en-US" sz="2600" b="1" dirty="0" smtClean="0"/>
            </a:br>
            <a:r>
              <a:rPr lang="en-US" sz="2600" b="1" dirty="0" smtClean="0"/>
              <a:t>due to lack of funding?</a:t>
            </a:r>
            <a:endParaRPr lang="en-US" dirty="0" smtClean="0"/>
          </a:p>
          <a:p>
            <a:pPr marL="0" indent="0" algn="ctr">
              <a:buNone/>
            </a:pPr>
            <a:r>
              <a:rPr lang="en-US" dirty="0" smtClean="0"/>
              <a:t/>
            </a:r>
            <a:br>
              <a:rPr lang="en-US" dirty="0" smtClean="0"/>
            </a:br>
            <a:r>
              <a:rPr lang="en-US" dirty="0" smtClean="0"/>
              <a:t>Without this opt-out we have to ask ourselves, “What RCAS will be able to offer our children?” How can we continue making this many cuts each year?</a:t>
            </a:r>
            <a:r>
              <a:rPr lang="en-US" dirty="0"/>
              <a:t> </a:t>
            </a:r>
            <a:r>
              <a:rPr lang="en-US" dirty="0" smtClean="0"/>
              <a:t>If </a:t>
            </a:r>
            <a:r>
              <a:rPr lang="en-US" dirty="0"/>
              <a:t>an opt out is passed, we will </a:t>
            </a:r>
            <a:r>
              <a:rPr lang="en-US" dirty="0" smtClean="0"/>
              <a:t>keep </a:t>
            </a:r>
            <a:r>
              <a:rPr lang="en-US" dirty="0"/>
              <a:t>asking </a:t>
            </a:r>
            <a:r>
              <a:rPr lang="en-US" dirty="0" smtClean="0"/>
              <a:t>questions, finding the </a:t>
            </a:r>
            <a:r>
              <a:rPr lang="en-US" dirty="0"/>
              <a:t>answers </a:t>
            </a:r>
            <a:r>
              <a:rPr lang="en-US" dirty="0" smtClean="0"/>
              <a:t>and maintaining an open dialogue.</a:t>
            </a:r>
            <a:r>
              <a:rPr lang="en-US" dirty="0"/>
              <a:t> </a:t>
            </a:r>
            <a:r>
              <a:rPr lang="en-US" dirty="0" smtClean="0"/>
              <a:t/>
            </a:r>
            <a:br>
              <a:rPr lang="en-US" dirty="0" smtClean="0"/>
            </a:br>
            <a:r>
              <a:rPr lang="en-US" dirty="0" smtClean="0"/>
              <a:t>We are </a:t>
            </a:r>
            <a:r>
              <a:rPr lang="en-US" dirty="0"/>
              <a:t>fighting for the best education for each child in Rapid City.   </a:t>
            </a:r>
          </a:p>
          <a:p>
            <a:endParaRPr lang="en-US" dirty="0"/>
          </a:p>
        </p:txBody>
      </p:sp>
      <p:sp>
        <p:nvSpPr>
          <p:cNvPr id="3" name="Title 2"/>
          <p:cNvSpPr>
            <a:spLocks noGrp="1"/>
          </p:cNvSpPr>
          <p:nvPr>
            <p:ph type="title"/>
          </p:nvPr>
        </p:nvSpPr>
        <p:spPr/>
        <p:txBody>
          <a:bodyPr>
            <a:normAutofit/>
          </a:bodyPr>
          <a:lstStyle/>
          <a:p>
            <a:r>
              <a:rPr lang="en-US" sz="5400" b="1" dirty="0" smtClean="0"/>
              <a:t>The Future</a:t>
            </a:r>
            <a:endParaRPr lang="en-US" sz="5400" b="1" dirty="0"/>
          </a:p>
        </p:txBody>
      </p:sp>
    </p:spTree>
    <p:extLst>
      <p:ext uri="{BB962C8B-B14F-4D97-AF65-F5344CB8AC3E}">
        <p14:creationId xmlns:p14="http://schemas.microsoft.com/office/powerpoint/2010/main" val="12533535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a:t>
            </a:r>
            <a:r>
              <a:rPr lang="en-US" dirty="0" smtClean="0"/>
              <a:t>evivingrapidcityschools.weebly.com</a:t>
            </a:r>
          </a:p>
          <a:p>
            <a:r>
              <a:rPr lang="en-US" dirty="0" err="1" smtClean="0"/>
              <a:t>RCAS.org</a:t>
            </a:r>
            <a:r>
              <a:rPr lang="en-US" dirty="0" smtClean="0"/>
              <a:t>  - budget facts</a:t>
            </a:r>
          </a:p>
          <a:p>
            <a:r>
              <a:rPr lang="en-US" dirty="0" smtClean="0"/>
              <a:t>SD Department of Education</a:t>
            </a:r>
          </a:p>
          <a:p>
            <a:pPr lvl="1"/>
            <a:r>
              <a:rPr lang="en-US" dirty="0" smtClean="0"/>
              <a:t>http</a:t>
            </a:r>
            <a:r>
              <a:rPr lang="en-US" dirty="0"/>
              <a:t>://</a:t>
            </a:r>
            <a:r>
              <a:rPr lang="en-US" dirty="0" err="1"/>
              <a:t>doe.sd.gov</a:t>
            </a:r>
            <a:r>
              <a:rPr lang="en-US" dirty="0"/>
              <a:t>/secretary/documents/StateA101.pdf</a:t>
            </a:r>
            <a:endParaRPr lang="en-US" dirty="0" smtClean="0"/>
          </a:p>
          <a:p>
            <a:r>
              <a:rPr lang="en-US" dirty="0" smtClean="0"/>
              <a:t>South Dakota Budget and Policy Institute</a:t>
            </a:r>
          </a:p>
          <a:p>
            <a:pPr lvl="1"/>
            <a:r>
              <a:rPr lang="en-US" dirty="0" err="1" smtClean="0"/>
              <a:t>Powerpoint</a:t>
            </a:r>
            <a:r>
              <a:rPr lang="en-US" dirty="0" smtClean="0"/>
              <a:t> for South Dakotans Talking k-12 education funding</a:t>
            </a:r>
          </a:p>
          <a:p>
            <a:pPr lvl="2"/>
            <a:r>
              <a:rPr lang="en-US" dirty="0" err="1" smtClean="0"/>
              <a:t>Sdbpi.org</a:t>
            </a:r>
            <a:endParaRPr lang="en-US" dirty="0" smtClean="0"/>
          </a:p>
          <a:p>
            <a:pPr marL="627063" lvl="2" indent="0">
              <a:buNone/>
            </a:pPr>
            <a:endParaRPr lang="en-US" dirty="0" smtClean="0"/>
          </a:p>
        </p:txBody>
      </p:sp>
      <p:sp>
        <p:nvSpPr>
          <p:cNvPr id="3" name="Title 2"/>
          <p:cNvSpPr>
            <a:spLocks noGrp="1"/>
          </p:cNvSpPr>
          <p:nvPr>
            <p:ph type="title"/>
          </p:nvPr>
        </p:nvSpPr>
        <p:spPr/>
        <p:txBody>
          <a:bodyPr/>
          <a:lstStyle/>
          <a:p>
            <a:r>
              <a:rPr lang="en-US" dirty="0" smtClean="0"/>
              <a:t>Information Resources</a:t>
            </a:r>
            <a:endParaRPr lang="en-US" dirty="0"/>
          </a:p>
        </p:txBody>
      </p:sp>
    </p:spTree>
    <p:extLst>
      <p:ext uri="{BB962C8B-B14F-4D97-AF65-F5344CB8AC3E}">
        <p14:creationId xmlns:p14="http://schemas.microsoft.com/office/powerpoint/2010/main" val="4210974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00400" y="381000"/>
            <a:ext cx="3812645" cy="1363134"/>
          </a:xfrm>
        </p:spPr>
        <p:txBody>
          <a:bodyPr>
            <a:normAutofit/>
          </a:bodyPr>
          <a:lstStyle/>
          <a:p>
            <a:r>
              <a:rPr lang="en-US" sz="5400" b="1" dirty="0" smtClean="0"/>
              <a:t>The Panel</a:t>
            </a:r>
            <a:endParaRPr lang="en-US" sz="5400" b="1" dirty="0"/>
          </a:p>
        </p:txBody>
      </p:sp>
      <p:sp>
        <p:nvSpPr>
          <p:cNvPr id="6" name="Text Placeholder 5"/>
          <p:cNvSpPr>
            <a:spLocks noGrp="1"/>
          </p:cNvSpPr>
          <p:nvPr>
            <p:ph type="body" sz="half" idx="2"/>
          </p:nvPr>
        </p:nvSpPr>
        <p:spPr>
          <a:xfrm>
            <a:off x="3215014" y="2819400"/>
            <a:ext cx="5647267" cy="2421467"/>
          </a:xfrm>
        </p:spPr>
        <p:txBody>
          <a:bodyPr>
            <a:normAutofit/>
          </a:bodyPr>
          <a:lstStyle/>
          <a:p>
            <a:pPr algn="ctr"/>
            <a:r>
              <a:rPr lang="en-US" sz="2400" dirty="0" smtClean="0">
                <a:solidFill>
                  <a:schemeClr val="tx2"/>
                </a:solidFill>
              </a:rPr>
              <a:t>We would like to thank  Dr. Mitchell, </a:t>
            </a:r>
          </a:p>
          <a:p>
            <a:pPr algn="ctr"/>
            <a:r>
              <a:rPr lang="en-US" sz="2400" dirty="0" smtClean="0">
                <a:solidFill>
                  <a:schemeClr val="tx2"/>
                </a:solidFill>
              </a:rPr>
              <a:t>Mr. </a:t>
            </a:r>
            <a:r>
              <a:rPr lang="en-US" sz="2400" dirty="0" err="1" smtClean="0">
                <a:solidFill>
                  <a:schemeClr val="tx2"/>
                </a:solidFill>
              </a:rPr>
              <a:t>Janak</a:t>
            </a:r>
            <a:r>
              <a:rPr lang="en-US" sz="2400" dirty="0" smtClean="0">
                <a:solidFill>
                  <a:schemeClr val="tx2"/>
                </a:solidFill>
              </a:rPr>
              <a:t>, and Mr. Davis for taking the time to explain the school districts budget to the community.</a:t>
            </a:r>
            <a:endParaRPr lang="en-US" sz="2400" dirty="0">
              <a:solidFill>
                <a:schemeClr val="tx2"/>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9600"/>
            <a:ext cx="2743200" cy="2743200"/>
          </a:xfrm>
          <a:prstGeom prst="rect">
            <a:avLst/>
          </a:prstGeom>
        </p:spPr>
      </p:pic>
      <p:sp>
        <p:nvSpPr>
          <p:cNvPr id="3" name="TextBox 2"/>
          <p:cNvSpPr txBox="1"/>
          <p:nvPr/>
        </p:nvSpPr>
        <p:spPr>
          <a:xfrm>
            <a:off x="3886200" y="1733445"/>
            <a:ext cx="4725974" cy="523220"/>
          </a:xfrm>
          <a:prstGeom prst="rect">
            <a:avLst/>
          </a:prstGeom>
          <a:noFill/>
        </p:spPr>
        <p:txBody>
          <a:bodyPr wrap="none" rtlCol="0">
            <a:spAutoFit/>
          </a:bodyPr>
          <a:lstStyle/>
          <a:p>
            <a:r>
              <a:rPr lang="en-US" sz="2800" b="1" dirty="0" smtClean="0">
                <a:solidFill>
                  <a:schemeClr val="bg1"/>
                </a:solidFill>
              </a:rPr>
              <a:t>Question and Answer Session</a:t>
            </a:r>
            <a:endParaRPr lang="en-US" sz="2800" b="1" dirty="0">
              <a:solidFill>
                <a:schemeClr val="bg1"/>
              </a:solidFill>
            </a:endParaRPr>
          </a:p>
        </p:txBody>
      </p:sp>
    </p:spTree>
    <p:extLst>
      <p:ext uri="{BB962C8B-B14F-4D97-AF65-F5344CB8AC3E}">
        <p14:creationId xmlns:p14="http://schemas.microsoft.com/office/powerpoint/2010/main" val="26313317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 y="533400"/>
            <a:ext cx="8763000" cy="6216770"/>
          </a:xfrm>
        </p:spPr>
      </p:pic>
    </p:spTree>
    <p:extLst>
      <p:ext uri="{BB962C8B-B14F-4D97-AF65-F5344CB8AC3E}">
        <p14:creationId xmlns:p14="http://schemas.microsoft.com/office/powerpoint/2010/main" val="3945553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610600" cy="4876800"/>
          </a:xfrm>
        </p:spPr>
        <p:txBody>
          <a:bodyPr>
            <a:normAutofit/>
          </a:bodyPr>
          <a:lstStyle/>
          <a:p>
            <a:pPr marL="0" indent="0" algn="ctr">
              <a:buNone/>
            </a:pPr>
            <a:r>
              <a:rPr lang="en-US" sz="2800" b="1" dirty="0" smtClean="0"/>
              <a:t>Per Student Allocation –PSA</a:t>
            </a:r>
          </a:p>
          <a:p>
            <a:pPr marL="0" indent="0" algn="ctr">
              <a:buNone/>
            </a:pPr>
            <a:endParaRPr lang="en-US" sz="1600" b="1" dirty="0" smtClean="0"/>
          </a:p>
          <a:p>
            <a:pPr marL="0" indent="0">
              <a:buNone/>
            </a:pPr>
            <a:r>
              <a:rPr lang="en-US" dirty="0" smtClean="0"/>
              <a:t>The State Guarantees a set amount of money to a school district </a:t>
            </a:r>
            <a:r>
              <a:rPr lang="en-US" sz="2800" b="1" dirty="0" smtClean="0"/>
              <a:t>per student</a:t>
            </a:r>
            <a:endParaRPr lang="en-US" sz="2800" b="1" dirty="0"/>
          </a:p>
          <a:p>
            <a:pPr marL="0" indent="0" algn="ctr">
              <a:buNone/>
            </a:pPr>
            <a:r>
              <a:rPr lang="en-US" sz="2600" dirty="0" smtClean="0"/>
              <a:t>It Comes From</a:t>
            </a:r>
          </a:p>
          <a:p>
            <a:pPr marL="0" indent="0" algn="ctr">
              <a:buNone/>
            </a:pPr>
            <a:r>
              <a:rPr lang="en-US" sz="3500" b="1" dirty="0" smtClean="0"/>
              <a:t>Local Property Taxes + State Aid</a:t>
            </a:r>
            <a:endParaRPr lang="en-US" sz="3500" b="1" dirty="0"/>
          </a:p>
          <a:p>
            <a:pPr marL="0" indent="0" algn="ctr">
              <a:buNone/>
            </a:pPr>
            <a:r>
              <a:rPr lang="en-US" dirty="0" smtClean="0"/>
              <a:t>It is expected to grow each year</a:t>
            </a:r>
          </a:p>
          <a:p>
            <a:pPr marL="0" indent="0" algn="ctr">
              <a:buNone/>
            </a:pPr>
            <a:endParaRPr lang="en-US" sz="1000" dirty="0"/>
          </a:p>
          <a:p>
            <a:pPr marL="0" indent="0" algn="ctr">
              <a:buNone/>
            </a:pPr>
            <a:r>
              <a:rPr lang="en-US" dirty="0" smtClean="0"/>
              <a:t>3% or</a:t>
            </a:r>
          </a:p>
          <a:p>
            <a:pPr marL="0" indent="0" algn="ctr">
              <a:buNone/>
            </a:pPr>
            <a:r>
              <a:rPr lang="en-US" dirty="0" smtClean="0"/>
              <a:t>Consumer Price index (About 1.5-2%) </a:t>
            </a:r>
          </a:p>
          <a:p>
            <a:pPr marL="0" indent="0" algn="ctr">
              <a:buNone/>
            </a:pPr>
            <a:r>
              <a:rPr lang="en-US" b="1" dirty="0" smtClean="0"/>
              <a:t>Which ever is less.</a:t>
            </a:r>
          </a:p>
          <a:p>
            <a:pPr marL="0" indent="0" algn="ctr">
              <a:buNone/>
            </a:pPr>
            <a:endParaRPr lang="en-US" dirty="0" smtClean="0"/>
          </a:p>
          <a:p>
            <a:pPr marL="0" indent="0" algn="ctr">
              <a:buNone/>
            </a:pPr>
            <a:endParaRPr lang="en-US" dirty="0"/>
          </a:p>
          <a:p>
            <a:pPr marL="0" indent="0" algn="ctr">
              <a:buNone/>
            </a:pPr>
            <a:endParaRPr lang="en-US" dirty="0"/>
          </a:p>
          <a:p>
            <a:endParaRPr lang="en-US" dirty="0"/>
          </a:p>
        </p:txBody>
      </p:sp>
      <p:sp>
        <p:nvSpPr>
          <p:cNvPr id="3" name="Title 2"/>
          <p:cNvSpPr>
            <a:spLocks noGrp="1"/>
          </p:cNvSpPr>
          <p:nvPr>
            <p:ph type="title"/>
          </p:nvPr>
        </p:nvSpPr>
        <p:spPr/>
        <p:txBody>
          <a:bodyPr>
            <a:normAutofit/>
          </a:bodyPr>
          <a:lstStyle/>
          <a:p>
            <a:r>
              <a:rPr lang="en-US" sz="5400" b="1" dirty="0" smtClean="0"/>
              <a:t>How Are Schools Funded?</a:t>
            </a:r>
            <a:endParaRPr lang="en-US" sz="5400" b="1" dirty="0"/>
          </a:p>
        </p:txBody>
      </p:sp>
    </p:spTree>
    <p:extLst>
      <p:ext uri="{BB962C8B-B14F-4D97-AF65-F5344CB8AC3E}">
        <p14:creationId xmlns:p14="http://schemas.microsoft.com/office/powerpoint/2010/main" val="3293970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Video Lottery Money</a:t>
            </a:r>
            <a:br>
              <a:rPr lang="en-US" dirty="0"/>
            </a:br>
            <a:r>
              <a:rPr lang="en-US" dirty="0"/>
              <a:t/>
            </a:r>
            <a:br>
              <a:rPr lang="en-US" dirty="0"/>
            </a:br>
            <a:endParaRPr lang="en-US" dirty="0"/>
          </a:p>
        </p:txBody>
      </p:sp>
      <p:sp>
        <p:nvSpPr>
          <p:cNvPr id="3" name="Content Placeholder 2"/>
          <p:cNvSpPr>
            <a:spLocks noGrp="1"/>
          </p:cNvSpPr>
          <p:nvPr>
            <p:ph sz="quarter" idx="13"/>
          </p:nvPr>
        </p:nvSpPr>
        <p:spPr>
          <a:xfrm>
            <a:off x="664381" y="2040953"/>
            <a:ext cx="3822192" cy="3447288"/>
          </a:xfrm>
        </p:spPr>
        <p:txBody>
          <a:bodyPr vert="horz" lIns="91440" tIns="45720" rIns="91440" bIns="45720" rtlCol="0" anchor="t">
            <a:normAutofit/>
          </a:bodyPr>
          <a:lstStyle/>
          <a:p>
            <a:r>
              <a:rPr lang="en-US"/>
              <a:t>50% of Video Lottery earnings are deposited into the State General Fund.</a:t>
            </a:r>
          </a:p>
          <a:p>
            <a:r>
              <a:rPr lang="en-US"/>
              <a:t>It is used to fund pre-K through post high school education across the state.</a:t>
            </a:r>
          </a:p>
        </p:txBody>
      </p:sp>
      <p:sp>
        <p:nvSpPr>
          <p:cNvPr id="4" name="Content Placeholder 3"/>
          <p:cNvSpPr>
            <a:spLocks noGrp="1"/>
          </p:cNvSpPr>
          <p:nvPr>
            <p:ph sz="quarter" idx="14"/>
          </p:nvPr>
        </p:nvSpPr>
        <p:spPr>
          <a:xfrm>
            <a:off x="4914388" y="2825708"/>
            <a:ext cx="3859521" cy="1852453"/>
          </a:xfrm>
          <a:ln>
            <a:solidFill>
              <a:schemeClr val="bg2">
                <a:lumMod val="50000"/>
              </a:schemeClr>
            </a:solidFill>
          </a:ln>
        </p:spPr>
        <p:txBody>
          <a:bodyPr vert="horz" lIns="91440" tIns="45720" rIns="91440" bIns="45720" rtlCol="0" anchor="t">
            <a:normAutofit/>
          </a:bodyPr>
          <a:lstStyle/>
          <a:p>
            <a:pPr marL="0" indent="0">
              <a:buNone/>
            </a:pPr>
            <a:r>
              <a:rPr lang="en-US"/>
              <a:t>The State pays its portion of the Per Student Allocation (about 55%)  from the State General Fund.</a:t>
            </a:r>
          </a:p>
          <a:p>
            <a:pPr marL="0" indent="0">
              <a:buNone/>
            </a:pPr>
            <a:endParaRPr lang="en-US"/>
          </a:p>
          <a:p>
            <a:pPr marL="0" indent="0">
              <a:buNone/>
            </a:pPr>
            <a:endParaRPr lang="en-US"/>
          </a:p>
          <a:p>
            <a:pPr marL="0" indent="0">
              <a:buNone/>
            </a:pPr>
            <a:endParaRPr lang="en-US"/>
          </a:p>
        </p:txBody>
      </p:sp>
      <p:sp>
        <p:nvSpPr>
          <p:cNvPr id="5" name="TextBox 4"/>
          <p:cNvSpPr txBox="1"/>
          <p:nvPr/>
        </p:nvSpPr>
        <p:spPr>
          <a:xfrm>
            <a:off x="2708936" y="5497364"/>
            <a:ext cx="4142416" cy="923330"/>
          </a:xfrm>
          <a:prstGeom prst="rect">
            <a:avLst/>
          </a:prstGeom>
        </p:spPr>
        <p:txBody>
          <a:bodyPr rtlCol="0">
            <a:spAutoFit/>
          </a:bodyPr>
          <a:lstStyle/>
          <a:p>
            <a:pPr algn="ctr"/>
            <a:r>
              <a:rPr lang="en-US"/>
              <a:t>Video lottery money already provides a 30% reduction in the property tax burden for  South Dakota Citizens!</a:t>
            </a:r>
          </a:p>
        </p:txBody>
      </p:sp>
    </p:spTree>
    <p:extLst>
      <p:ext uri="{BB962C8B-B14F-4D97-AF65-F5344CB8AC3E}">
        <p14:creationId xmlns:p14="http://schemas.microsoft.com/office/powerpoint/2010/main" val="30830242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smtClean="0"/>
              <a:t>Historic Increases to PSA</a:t>
            </a:r>
            <a:endParaRPr lang="en-US" sz="5400" b="1" dirty="0"/>
          </a:p>
        </p:txBody>
      </p:sp>
      <p:sp>
        <p:nvSpPr>
          <p:cNvPr id="5" name="TextBox 4"/>
          <p:cNvSpPr txBox="1"/>
          <p:nvPr/>
        </p:nvSpPr>
        <p:spPr>
          <a:xfrm>
            <a:off x="533400" y="5334000"/>
            <a:ext cx="8229601" cy="830997"/>
          </a:xfrm>
          <a:prstGeom prst="rect">
            <a:avLst/>
          </a:prstGeom>
          <a:noFill/>
        </p:spPr>
        <p:txBody>
          <a:bodyPr wrap="square" rtlCol="0">
            <a:spAutoFit/>
          </a:bodyPr>
          <a:lstStyle/>
          <a:p>
            <a:r>
              <a:rPr lang="en-US" sz="2400" dirty="0" smtClean="0"/>
              <a:t>We did get a 3.4% increase this year. </a:t>
            </a:r>
          </a:p>
          <a:p>
            <a:r>
              <a:rPr lang="en-US" sz="2400" dirty="0" smtClean="0"/>
              <a:t>However, this does not restore our levels to the 2010 amount.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0416798"/>
              </p:ext>
            </p:extLst>
          </p:nvPr>
        </p:nvGraphicFramePr>
        <p:xfrm>
          <a:off x="381000" y="1981200"/>
          <a:ext cx="8305800" cy="2986035"/>
        </p:xfrm>
        <a:graphic>
          <a:graphicData uri="http://schemas.openxmlformats.org/drawingml/2006/table">
            <a:tbl>
              <a:tblPr firstRow="1" bandRow="1">
                <a:tableStyleId>{5C22544A-7EE6-4342-B048-85BDC9FD1C3A}</a:tableStyleId>
              </a:tblPr>
              <a:tblGrid>
                <a:gridCol w="1038225">
                  <a:extLst>
                    <a:ext uri="{9D8B030D-6E8A-4147-A177-3AD203B41FA5}">
                      <a16:colId xmlns:a16="http://schemas.microsoft.com/office/drawing/2014/main" xmlns="" val="20000"/>
                    </a:ext>
                  </a:extLst>
                </a:gridCol>
                <a:gridCol w="1038225">
                  <a:extLst>
                    <a:ext uri="{9D8B030D-6E8A-4147-A177-3AD203B41FA5}">
                      <a16:colId xmlns:a16="http://schemas.microsoft.com/office/drawing/2014/main" xmlns="" val="20001"/>
                    </a:ext>
                  </a:extLst>
                </a:gridCol>
                <a:gridCol w="1038225">
                  <a:extLst>
                    <a:ext uri="{9D8B030D-6E8A-4147-A177-3AD203B41FA5}">
                      <a16:colId xmlns:a16="http://schemas.microsoft.com/office/drawing/2014/main" xmlns="" val="20002"/>
                    </a:ext>
                  </a:extLst>
                </a:gridCol>
                <a:gridCol w="1038225">
                  <a:extLst>
                    <a:ext uri="{9D8B030D-6E8A-4147-A177-3AD203B41FA5}">
                      <a16:colId xmlns:a16="http://schemas.microsoft.com/office/drawing/2014/main" xmlns="" val="20003"/>
                    </a:ext>
                  </a:extLst>
                </a:gridCol>
                <a:gridCol w="1038225">
                  <a:extLst>
                    <a:ext uri="{9D8B030D-6E8A-4147-A177-3AD203B41FA5}">
                      <a16:colId xmlns:a16="http://schemas.microsoft.com/office/drawing/2014/main" xmlns="" val="20004"/>
                    </a:ext>
                  </a:extLst>
                </a:gridCol>
                <a:gridCol w="1038225">
                  <a:extLst>
                    <a:ext uri="{9D8B030D-6E8A-4147-A177-3AD203B41FA5}">
                      <a16:colId xmlns:a16="http://schemas.microsoft.com/office/drawing/2014/main" xmlns="" val="20005"/>
                    </a:ext>
                  </a:extLst>
                </a:gridCol>
                <a:gridCol w="1038225">
                  <a:extLst>
                    <a:ext uri="{9D8B030D-6E8A-4147-A177-3AD203B41FA5}">
                      <a16:colId xmlns:a16="http://schemas.microsoft.com/office/drawing/2014/main" xmlns="" val="20006"/>
                    </a:ext>
                  </a:extLst>
                </a:gridCol>
                <a:gridCol w="1038225">
                  <a:extLst>
                    <a:ext uri="{9D8B030D-6E8A-4147-A177-3AD203B41FA5}">
                      <a16:colId xmlns:a16="http://schemas.microsoft.com/office/drawing/2014/main" xmlns="" val="20007"/>
                    </a:ext>
                  </a:extLst>
                </a:gridCol>
              </a:tblGrid>
              <a:tr h="448363">
                <a:tc gridSpan="8">
                  <a:txBody>
                    <a:bodyPr/>
                    <a:lstStyle/>
                    <a:p>
                      <a:pPr algn="ctr" fontAlgn="b"/>
                      <a:r>
                        <a:rPr lang="en-US" sz="1600" b="0" i="0" u="none" strike="noStrike" dirty="0">
                          <a:solidFill>
                            <a:srgbClr val="000000"/>
                          </a:solidFill>
                          <a:effectLst/>
                          <a:latin typeface="Calibri"/>
                        </a:rPr>
                        <a:t>Historical Increases in the Per Student Allocation</a:t>
                      </a:r>
                    </a:p>
                  </a:txBody>
                  <a:tcPr marL="12700" marR="12700" marT="1270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48363">
                <a:tc>
                  <a:txBody>
                    <a:bodyPr/>
                    <a:lstStyle/>
                    <a:p>
                      <a:pPr algn="l" fontAlgn="b"/>
                      <a:r>
                        <a:rPr lang="en-US" sz="2400" b="0" i="0" u="none" strike="noStrike" dirty="0">
                          <a:solidFill>
                            <a:srgbClr val="000000"/>
                          </a:solidFill>
                          <a:effectLst/>
                          <a:latin typeface="Calibri"/>
                        </a:rPr>
                        <a:t> </a:t>
                      </a:r>
                    </a:p>
                  </a:txBody>
                  <a:tcPr marL="12700" marR="12700" marT="12700" marB="0" anchor="b"/>
                </a:tc>
                <a:tc>
                  <a:txBody>
                    <a:bodyPr/>
                    <a:lstStyle/>
                    <a:p>
                      <a:pPr algn="l" fontAlgn="b"/>
                      <a:r>
                        <a:rPr lang="en-US" sz="2400" b="0" i="0" u="none" strike="noStrike">
                          <a:solidFill>
                            <a:srgbClr val="000000"/>
                          </a:solidFill>
                          <a:effectLst/>
                          <a:latin typeface="Calibri"/>
                        </a:rPr>
                        <a:t> </a:t>
                      </a:r>
                    </a:p>
                  </a:txBody>
                  <a:tcPr marL="12700" marR="12700" marT="12700" marB="0" anchor="b"/>
                </a:tc>
                <a:tc>
                  <a:txBody>
                    <a:bodyPr/>
                    <a:lstStyle/>
                    <a:p>
                      <a:pPr algn="r" fontAlgn="b"/>
                      <a:r>
                        <a:rPr lang="en-US" sz="2400" b="0" i="0" u="none" strike="noStrike">
                          <a:solidFill>
                            <a:srgbClr val="000000"/>
                          </a:solidFill>
                          <a:effectLst/>
                          <a:latin typeface="Calibri"/>
                        </a:rPr>
                        <a:t>2010</a:t>
                      </a:r>
                    </a:p>
                  </a:txBody>
                  <a:tcPr marL="12700" marR="12700" marT="12700" marB="0" anchor="b"/>
                </a:tc>
                <a:tc>
                  <a:txBody>
                    <a:bodyPr/>
                    <a:lstStyle/>
                    <a:p>
                      <a:pPr algn="r" fontAlgn="b"/>
                      <a:r>
                        <a:rPr lang="en-US" sz="2400" b="0" i="0" u="none" strike="noStrike" dirty="0">
                          <a:solidFill>
                            <a:srgbClr val="000000"/>
                          </a:solidFill>
                          <a:effectLst/>
                          <a:latin typeface="Calibri"/>
                        </a:rPr>
                        <a:t>2011</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2012</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2013</a:t>
                      </a:r>
                    </a:p>
                  </a:txBody>
                  <a:tcPr marL="12700" marR="12700" marT="12700" marB="0" anchor="b"/>
                </a:tc>
                <a:tc>
                  <a:txBody>
                    <a:bodyPr/>
                    <a:lstStyle/>
                    <a:p>
                      <a:pPr algn="r" fontAlgn="b"/>
                      <a:r>
                        <a:rPr lang="en-US" sz="2400" b="0" i="0" u="none" strike="noStrike">
                          <a:solidFill>
                            <a:srgbClr val="000000"/>
                          </a:solidFill>
                          <a:effectLst/>
                          <a:latin typeface="Calibri"/>
                        </a:rPr>
                        <a:t>2014</a:t>
                      </a:r>
                    </a:p>
                  </a:txBody>
                  <a:tcPr marL="12700" marR="12700" marT="12700" marB="0" anchor="b"/>
                </a:tc>
                <a:tc>
                  <a:txBody>
                    <a:bodyPr/>
                    <a:lstStyle/>
                    <a:p>
                      <a:pPr algn="r" fontAlgn="b"/>
                      <a:r>
                        <a:rPr lang="en-US" sz="2400" b="0" i="0" u="none" strike="noStrike">
                          <a:solidFill>
                            <a:srgbClr val="000000"/>
                          </a:solidFill>
                          <a:effectLst/>
                          <a:latin typeface="Calibri"/>
                        </a:rPr>
                        <a:t>2015</a:t>
                      </a:r>
                    </a:p>
                  </a:txBody>
                  <a:tcPr marL="12700" marR="12700" marT="12700" marB="0" anchor="b"/>
                </a:tc>
                <a:extLst>
                  <a:ext uri="{0D108BD9-81ED-4DB2-BD59-A6C34878D82A}">
                    <a16:rowId xmlns:a16="http://schemas.microsoft.com/office/drawing/2014/main" xmlns="" val="10001"/>
                  </a:ext>
                </a:extLst>
              </a:tr>
              <a:tr h="448363">
                <a:tc>
                  <a:txBody>
                    <a:bodyPr/>
                    <a:lstStyle/>
                    <a:p>
                      <a:pPr algn="l" fontAlgn="b"/>
                      <a:r>
                        <a:rPr lang="en-US" sz="2400" b="0" i="0" u="none" strike="noStrike" dirty="0">
                          <a:solidFill>
                            <a:srgbClr val="000000"/>
                          </a:solidFill>
                          <a:effectLst/>
                          <a:latin typeface="Calibri"/>
                        </a:rPr>
                        <a:t>PSA</a:t>
                      </a:r>
                    </a:p>
                  </a:txBody>
                  <a:tcPr marL="12700" marR="12700" marT="12700" marB="0" anchor="b"/>
                </a:tc>
                <a:tc>
                  <a:txBody>
                    <a:bodyPr/>
                    <a:lstStyle/>
                    <a:p>
                      <a:pPr algn="l" fontAlgn="b"/>
                      <a:r>
                        <a:rPr lang="en-US" sz="2400" b="0" i="0" u="none" strike="noStrike">
                          <a:solidFill>
                            <a:srgbClr val="000000"/>
                          </a:solidFill>
                          <a:effectLst/>
                          <a:latin typeface="Calibri"/>
                        </a:rPr>
                        <a:t> </a:t>
                      </a:r>
                    </a:p>
                  </a:txBody>
                  <a:tcPr marL="12700" marR="12700" marT="12700" marB="0" anchor="b"/>
                </a:tc>
                <a:tc>
                  <a:txBody>
                    <a:bodyPr/>
                    <a:lstStyle/>
                    <a:p>
                      <a:pPr algn="r" fontAlgn="b"/>
                      <a:r>
                        <a:rPr lang="en-US" sz="2400" b="0" i="0" u="none" strike="noStrike">
                          <a:solidFill>
                            <a:srgbClr val="000000"/>
                          </a:solidFill>
                          <a:effectLst/>
                          <a:latin typeface="Calibri"/>
                        </a:rPr>
                        <a:t>$4,805</a:t>
                      </a:r>
                    </a:p>
                  </a:txBody>
                  <a:tcPr marL="12700" marR="12700" marT="12700" marB="0" anchor="b"/>
                </a:tc>
                <a:tc>
                  <a:txBody>
                    <a:bodyPr/>
                    <a:lstStyle/>
                    <a:p>
                      <a:pPr algn="r" fontAlgn="b"/>
                      <a:r>
                        <a:rPr lang="en-US" sz="2400" b="0" i="0" u="none" strike="noStrike" dirty="0">
                          <a:solidFill>
                            <a:srgbClr val="000000"/>
                          </a:solidFill>
                          <a:effectLst/>
                          <a:latin typeface="Calibri"/>
                        </a:rPr>
                        <a:t>$4,805</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$4,390</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$4,491</a:t>
                      </a:r>
                    </a:p>
                  </a:txBody>
                  <a:tcPr marL="12700" marR="12700" marT="12700" marB="0" anchor="b"/>
                </a:tc>
                <a:tc>
                  <a:txBody>
                    <a:bodyPr/>
                    <a:lstStyle/>
                    <a:p>
                      <a:pPr algn="r" fontAlgn="b"/>
                      <a:r>
                        <a:rPr lang="en-US" sz="2400" b="0" i="0" u="none" strike="noStrike">
                          <a:solidFill>
                            <a:srgbClr val="000000"/>
                          </a:solidFill>
                          <a:effectLst/>
                          <a:latin typeface="Calibri"/>
                        </a:rPr>
                        <a:t>$4,626</a:t>
                      </a:r>
                    </a:p>
                  </a:txBody>
                  <a:tcPr marL="12700" marR="12700" marT="12700" marB="0" anchor="b"/>
                </a:tc>
                <a:tc>
                  <a:txBody>
                    <a:bodyPr/>
                    <a:lstStyle/>
                    <a:p>
                      <a:pPr algn="r" fontAlgn="b"/>
                      <a:r>
                        <a:rPr lang="en-US" sz="2400" b="0" i="0" u="none" strike="noStrike" dirty="0">
                          <a:solidFill>
                            <a:srgbClr val="000000"/>
                          </a:solidFill>
                          <a:effectLst/>
                          <a:latin typeface="Calibri"/>
                        </a:rPr>
                        <a:t>$4,781</a:t>
                      </a:r>
                    </a:p>
                  </a:txBody>
                  <a:tcPr marL="12700" marR="12700" marT="12700" marB="0" anchor="b">
                    <a:solidFill>
                      <a:srgbClr val="FFFF00"/>
                    </a:solidFill>
                  </a:tcPr>
                </a:tc>
                <a:extLst>
                  <a:ext uri="{0D108BD9-81ED-4DB2-BD59-A6C34878D82A}">
                    <a16:rowId xmlns:a16="http://schemas.microsoft.com/office/drawing/2014/main" xmlns="" val="10002"/>
                  </a:ext>
                </a:extLst>
              </a:tr>
              <a:tr h="448363">
                <a:tc>
                  <a:txBody>
                    <a:bodyPr/>
                    <a:lstStyle/>
                    <a:p>
                      <a:pPr algn="l" fontAlgn="b"/>
                      <a:r>
                        <a:rPr lang="en-US" sz="2400" b="0" i="0" u="none" strike="noStrike" dirty="0">
                          <a:solidFill>
                            <a:srgbClr val="000000"/>
                          </a:solidFill>
                          <a:effectLst/>
                          <a:latin typeface="Calibri"/>
                        </a:rPr>
                        <a:t> </a:t>
                      </a:r>
                    </a:p>
                  </a:txBody>
                  <a:tcPr marL="12700" marR="12700" marT="12700" marB="0" anchor="b"/>
                </a:tc>
                <a:tc>
                  <a:txBody>
                    <a:bodyPr/>
                    <a:lstStyle/>
                    <a:p>
                      <a:pPr algn="l" fontAlgn="b"/>
                      <a:r>
                        <a:rPr lang="en-US" sz="2400" b="0" i="0" u="none" strike="noStrike" dirty="0">
                          <a:solidFill>
                            <a:srgbClr val="000000"/>
                          </a:solidFill>
                          <a:effectLst/>
                          <a:latin typeface="Calibri"/>
                        </a:rPr>
                        <a:t> </a:t>
                      </a:r>
                    </a:p>
                  </a:txBody>
                  <a:tcPr marL="12700" marR="12700" marT="12700" marB="0" anchor="b"/>
                </a:tc>
                <a:tc>
                  <a:txBody>
                    <a:bodyPr/>
                    <a:lstStyle/>
                    <a:p>
                      <a:pPr algn="l" fontAlgn="b"/>
                      <a:r>
                        <a:rPr lang="en-US" sz="2400" b="0" i="0" u="none" strike="noStrike">
                          <a:solidFill>
                            <a:srgbClr val="000000"/>
                          </a:solidFill>
                          <a:effectLst/>
                          <a:latin typeface="Calibri"/>
                        </a:rPr>
                        <a:t> </a:t>
                      </a:r>
                    </a:p>
                  </a:txBody>
                  <a:tcPr marL="12700" marR="12700" marT="12700" marB="0" anchor="b"/>
                </a:tc>
                <a:tc>
                  <a:txBody>
                    <a:bodyPr/>
                    <a:lstStyle/>
                    <a:p>
                      <a:pPr algn="l" fontAlgn="b"/>
                      <a:r>
                        <a:rPr lang="en-US" sz="2400" b="0" i="0" u="none" strike="noStrike" dirty="0">
                          <a:solidFill>
                            <a:srgbClr val="000000"/>
                          </a:solidFill>
                          <a:effectLst/>
                          <a:latin typeface="Calibri"/>
                        </a:rPr>
                        <a:t> </a:t>
                      </a:r>
                    </a:p>
                  </a:txBody>
                  <a:tcPr marL="12700" marR="12700" marT="12700" marB="0" anchor="b">
                    <a:solidFill>
                      <a:srgbClr val="FFFF00"/>
                    </a:solidFill>
                  </a:tcPr>
                </a:tc>
                <a:tc>
                  <a:txBody>
                    <a:bodyPr/>
                    <a:lstStyle/>
                    <a:p>
                      <a:pPr algn="l" fontAlgn="b"/>
                      <a:r>
                        <a:rPr lang="en-US" sz="2400" b="0" i="0" u="none" strike="noStrike">
                          <a:solidFill>
                            <a:srgbClr val="000000"/>
                          </a:solidFill>
                          <a:effectLst/>
                          <a:latin typeface="Calibri"/>
                        </a:rPr>
                        <a:t> </a:t>
                      </a:r>
                    </a:p>
                  </a:txBody>
                  <a:tcPr marL="12700" marR="12700" marT="12700" marB="0" anchor="b">
                    <a:solidFill>
                      <a:srgbClr val="FFFF00"/>
                    </a:solidFill>
                  </a:tcPr>
                </a:tc>
                <a:tc>
                  <a:txBody>
                    <a:bodyPr/>
                    <a:lstStyle/>
                    <a:p>
                      <a:pPr algn="l" fontAlgn="b"/>
                      <a:r>
                        <a:rPr lang="en-US" sz="2400" b="0" i="0" u="none" strike="noStrike">
                          <a:solidFill>
                            <a:srgbClr val="000000"/>
                          </a:solidFill>
                          <a:effectLst/>
                          <a:latin typeface="Calibri"/>
                        </a:rPr>
                        <a:t> </a:t>
                      </a:r>
                    </a:p>
                  </a:txBody>
                  <a:tcPr marL="12700" marR="12700" marT="12700" marB="0" anchor="b"/>
                </a:tc>
                <a:tc>
                  <a:txBody>
                    <a:bodyPr/>
                    <a:lstStyle/>
                    <a:p>
                      <a:pPr algn="l" fontAlgn="b"/>
                      <a:r>
                        <a:rPr lang="en-US" sz="2400" b="0" i="0" u="none" strike="noStrike">
                          <a:solidFill>
                            <a:srgbClr val="000000"/>
                          </a:solidFill>
                          <a:effectLst/>
                          <a:latin typeface="Calibri"/>
                        </a:rPr>
                        <a:t> </a:t>
                      </a:r>
                    </a:p>
                  </a:txBody>
                  <a:tcPr marL="12700" marR="12700" marT="12700" marB="0" anchor="b"/>
                </a:tc>
                <a:tc>
                  <a:txBody>
                    <a:bodyPr/>
                    <a:lstStyle/>
                    <a:p>
                      <a:pPr algn="l" fontAlgn="b"/>
                      <a:r>
                        <a:rPr lang="en-US" sz="2400" b="0" i="0" u="none" strike="noStrike">
                          <a:solidFill>
                            <a:srgbClr val="000000"/>
                          </a:solidFill>
                          <a:effectLst/>
                          <a:latin typeface="Calibri"/>
                        </a:rPr>
                        <a:t> </a:t>
                      </a:r>
                    </a:p>
                  </a:txBody>
                  <a:tcPr marL="12700" marR="12700" marT="12700" marB="0" anchor="b"/>
                </a:tc>
                <a:extLst>
                  <a:ext uri="{0D108BD9-81ED-4DB2-BD59-A6C34878D82A}">
                    <a16:rowId xmlns:a16="http://schemas.microsoft.com/office/drawing/2014/main" xmlns="" val="10003"/>
                  </a:ext>
                </a:extLst>
              </a:tr>
              <a:tr h="448363">
                <a:tc gridSpan="2">
                  <a:txBody>
                    <a:bodyPr/>
                    <a:lstStyle/>
                    <a:p>
                      <a:pPr algn="l" fontAlgn="b"/>
                      <a:r>
                        <a:rPr lang="en-US" sz="2400" b="0" i="0" u="none" strike="noStrike" dirty="0">
                          <a:solidFill>
                            <a:srgbClr val="000000"/>
                          </a:solidFill>
                          <a:effectLst/>
                          <a:latin typeface="Calibri"/>
                        </a:rPr>
                        <a:t>$increase</a:t>
                      </a:r>
                    </a:p>
                  </a:txBody>
                  <a:tcPr marL="12700" marR="12700" marT="12700" marB="0" anchor="b"/>
                </a:tc>
                <a:tc hMerge="1">
                  <a:txBody>
                    <a:bodyPr/>
                    <a:lstStyle/>
                    <a:p>
                      <a:endParaRPr lang="en-US"/>
                    </a:p>
                  </a:txBody>
                  <a:tcPr/>
                </a:tc>
                <a:tc>
                  <a:txBody>
                    <a:bodyPr/>
                    <a:lstStyle/>
                    <a:p>
                      <a:pPr algn="r" fontAlgn="b"/>
                      <a:r>
                        <a:rPr lang="en-US" sz="2400" b="0" i="0" u="none" strike="noStrike" dirty="0">
                          <a:solidFill>
                            <a:srgbClr val="000000"/>
                          </a:solidFill>
                          <a:effectLst/>
                          <a:latin typeface="Calibri"/>
                        </a:rPr>
                        <a:t>$140</a:t>
                      </a:r>
                    </a:p>
                  </a:txBody>
                  <a:tcPr marL="12700" marR="12700" marT="12700" marB="0" anchor="b"/>
                </a:tc>
                <a:tc>
                  <a:txBody>
                    <a:bodyPr/>
                    <a:lstStyle/>
                    <a:p>
                      <a:pPr algn="r" fontAlgn="b"/>
                      <a:r>
                        <a:rPr lang="en-US" sz="2400" b="0" i="0" u="none" strike="noStrike" dirty="0">
                          <a:solidFill>
                            <a:srgbClr val="000000"/>
                          </a:solidFill>
                          <a:effectLst/>
                          <a:latin typeface="Calibri"/>
                        </a:rPr>
                        <a:t>$0</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-$415</a:t>
                      </a:r>
                    </a:p>
                  </a:txBody>
                  <a:tcPr marL="12700" marR="12700" marT="12700" marB="0" anchor="b">
                    <a:solidFill>
                      <a:srgbClr val="FFFF00"/>
                    </a:solidFill>
                  </a:tcPr>
                </a:tc>
                <a:tc>
                  <a:txBody>
                    <a:bodyPr/>
                    <a:lstStyle/>
                    <a:p>
                      <a:pPr algn="r" fontAlgn="b"/>
                      <a:r>
                        <a:rPr lang="en-US" sz="2400" b="0" i="0" u="none" strike="noStrike">
                          <a:solidFill>
                            <a:srgbClr val="000000"/>
                          </a:solidFill>
                          <a:effectLst/>
                          <a:latin typeface="Calibri"/>
                        </a:rPr>
                        <a:t>$101</a:t>
                      </a:r>
                    </a:p>
                  </a:txBody>
                  <a:tcPr marL="12700" marR="12700" marT="12700" marB="0" anchor="b"/>
                </a:tc>
                <a:tc>
                  <a:txBody>
                    <a:bodyPr/>
                    <a:lstStyle/>
                    <a:p>
                      <a:pPr algn="r" fontAlgn="b"/>
                      <a:r>
                        <a:rPr lang="en-US" sz="2400" b="0" i="0" u="none" strike="noStrike">
                          <a:solidFill>
                            <a:srgbClr val="000000"/>
                          </a:solidFill>
                          <a:effectLst/>
                          <a:latin typeface="Calibri"/>
                        </a:rPr>
                        <a:t>$135</a:t>
                      </a:r>
                    </a:p>
                  </a:txBody>
                  <a:tcPr marL="12700" marR="12700" marT="12700" marB="0" anchor="b"/>
                </a:tc>
                <a:tc>
                  <a:txBody>
                    <a:bodyPr/>
                    <a:lstStyle/>
                    <a:p>
                      <a:pPr algn="r" fontAlgn="b"/>
                      <a:r>
                        <a:rPr lang="en-US" sz="2400" b="0" i="0" u="none" strike="noStrike">
                          <a:solidFill>
                            <a:srgbClr val="000000"/>
                          </a:solidFill>
                          <a:effectLst/>
                          <a:latin typeface="Calibri"/>
                        </a:rPr>
                        <a:t>$155</a:t>
                      </a:r>
                    </a:p>
                  </a:txBody>
                  <a:tcPr marL="12700" marR="12700" marT="12700" marB="0" anchor="b"/>
                </a:tc>
                <a:extLst>
                  <a:ext uri="{0D108BD9-81ED-4DB2-BD59-A6C34878D82A}">
                    <a16:rowId xmlns:a16="http://schemas.microsoft.com/office/drawing/2014/main" xmlns="" val="10004"/>
                  </a:ext>
                </a:extLst>
              </a:tr>
              <a:tr h="448363">
                <a:tc gridSpan="2">
                  <a:txBody>
                    <a:bodyPr/>
                    <a:lstStyle/>
                    <a:p>
                      <a:pPr algn="l" fontAlgn="b"/>
                      <a:r>
                        <a:rPr lang="en-US" sz="2400" b="0" i="0" u="none" strike="noStrike">
                          <a:solidFill>
                            <a:srgbClr val="000000"/>
                          </a:solidFill>
                          <a:effectLst/>
                          <a:latin typeface="Calibri"/>
                        </a:rPr>
                        <a:t>% increase funded</a:t>
                      </a:r>
                    </a:p>
                  </a:txBody>
                  <a:tcPr marL="12700" marR="12700" marT="12700" marB="0" anchor="b"/>
                </a:tc>
                <a:tc hMerge="1">
                  <a:txBody>
                    <a:bodyPr/>
                    <a:lstStyle/>
                    <a:p>
                      <a:endParaRPr lang="en-US"/>
                    </a:p>
                  </a:txBody>
                  <a:tcPr/>
                </a:tc>
                <a:tc>
                  <a:txBody>
                    <a:bodyPr/>
                    <a:lstStyle/>
                    <a:p>
                      <a:pPr algn="r" fontAlgn="b"/>
                      <a:r>
                        <a:rPr lang="en-US" sz="2400" b="0" i="0" u="none" strike="noStrike" dirty="0">
                          <a:solidFill>
                            <a:srgbClr val="000000"/>
                          </a:solidFill>
                          <a:effectLst/>
                          <a:latin typeface="Calibri"/>
                        </a:rPr>
                        <a:t>3.00%</a:t>
                      </a:r>
                    </a:p>
                  </a:txBody>
                  <a:tcPr marL="12700" marR="12700" marT="12700" marB="0" anchor="b"/>
                </a:tc>
                <a:tc>
                  <a:txBody>
                    <a:bodyPr/>
                    <a:lstStyle/>
                    <a:p>
                      <a:pPr algn="r" fontAlgn="b"/>
                      <a:r>
                        <a:rPr lang="en-US" sz="2400" b="0" i="0" u="none" strike="noStrike" dirty="0">
                          <a:solidFill>
                            <a:srgbClr val="000000"/>
                          </a:solidFill>
                          <a:effectLst/>
                          <a:latin typeface="Calibri"/>
                        </a:rPr>
                        <a:t>0%</a:t>
                      </a:r>
                    </a:p>
                  </a:txBody>
                  <a:tcPr marL="12700" marR="12700" marT="12700" marB="0" anchor="b">
                    <a:solidFill>
                      <a:srgbClr val="FFFF00"/>
                    </a:solidFill>
                  </a:tcPr>
                </a:tc>
                <a:tc>
                  <a:txBody>
                    <a:bodyPr/>
                    <a:lstStyle/>
                    <a:p>
                      <a:pPr algn="r" fontAlgn="b"/>
                      <a:r>
                        <a:rPr lang="en-US" sz="2400" b="0" i="0" u="none" strike="noStrike" dirty="0">
                          <a:solidFill>
                            <a:srgbClr val="000000"/>
                          </a:solidFill>
                          <a:effectLst/>
                          <a:latin typeface="Calibri"/>
                        </a:rPr>
                        <a:t>-8.60%</a:t>
                      </a:r>
                    </a:p>
                  </a:txBody>
                  <a:tcPr marL="12700" marR="12700" marT="12700" marB="0" anchor="b">
                    <a:solidFill>
                      <a:srgbClr val="FFFF00"/>
                    </a:solidFill>
                  </a:tcPr>
                </a:tc>
                <a:tc>
                  <a:txBody>
                    <a:bodyPr/>
                    <a:lstStyle/>
                    <a:p>
                      <a:pPr algn="r" fontAlgn="b"/>
                      <a:r>
                        <a:rPr lang="en-US" sz="2400" b="0" i="0" u="none" strike="noStrike" dirty="0">
                          <a:solidFill>
                            <a:srgbClr val="000000"/>
                          </a:solidFill>
                          <a:effectLst/>
                          <a:latin typeface="Calibri"/>
                        </a:rPr>
                        <a:t>2.30%</a:t>
                      </a:r>
                    </a:p>
                  </a:txBody>
                  <a:tcPr marL="12700" marR="12700" marT="12700" marB="0" anchor="b"/>
                </a:tc>
                <a:tc>
                  <a:txBody>
                    <a:bodyPr/>
                    <a:lstStyle/>
                    <a:p>
                      <a:pPr algn="r" fontAlgn="b"/>
                      <a:r>
                        <a:rPr lang="en-US" sz="2400" b="0" i="0" u="none" strike="noStrike" dirty="0">
                          <a:solidFill>
                            <a:srgbClr val="000000"/>
                          </a:solidFill>
                          <a:effectLst/>
                          <a:latin typeface="Calibri"/>
                        </a:rPr>
                        <a:t>3.00%</a:t>
                      </a:r>
                    </a:p>
                  </a:txBody>
                  <a:tcPr marL="12700" marR="12700" marT="12700" marB="0" anchor="b"/>
                </a:tc>
                <a:tc>
                  <a:txBody>
                    <a:bodyPr/>
                    <a:lstStyle/>
                    <a:p>
                      <a:pPr algn="r" fontAlgn="b"/>
                      <a:r>
                        <a:rPr lang="en-US" sz="2400" b="0" i="0" u="none" strike="noStrike" dirty="0">
                          <a:solidFill>
                            <a:srgbClr val="000000"/>
                          </a:solidFill>
                          <a:effectLst/>
                          <a:latin typeface="Calibri"/>
                        </a:rPr>
                        <a:t>3.40%</a:t>
                      </a:r>
                    </a:p>
                  </a:txBody>
                  <a:tcPr marL="12700" marR="12700" marT="12700" marB="0" anchor="b"/>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930600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391400" cy="3657600"/>
          </a:xfrm>
        </p:spPr>
        <p:txBody>
          <a:bodyPr>
            <a:normAutofit/>
          </a:bodyPr>
          <a:lstStyle/>
          <a:p>
            <a:r>
              <a:rPr lang="en-US" sz="3200" dirty="0"/>
              <a:t>T</a:t>
            </a:r>
            <a:r>
              <a:rPr lang="en-US" sz="3200" dirty="0" smtClean="0"/>
              <a:t>he State cut to the PSA of 8.6% in </a:t>
            </a:r>
            <a:r>
              <a:rPr lang="en-US" sz="3200" dirty="0"/>
              <a:t>2011 resulted in </a:t>
            </a:r>
            <a:r>
              <a:rPr lang="en-US" sz="3200" u="sng" dirty="0">
                <a:solidFill>
                  <a:schemeClr val="tx1"/>
                </a:solidFill>
              </a:rPr>
              <a:t>a 7-10 million dollar loss per year</a:t>
            </a:r>
            <a:r>
              <a:rPr lang="en-US" sz="3200" dirty="0"/>
              <a:t> to schools across the </a:t>
            </a:r>
            <a:r>
              <a:rPr lang="en-US" sz="3200" dirty="0" smtClean="0"/>
              <a:t>state</a:t>
            </a:r>
            <a:r>
              <a:rPr lang="en-US" dirty="0" smtClean="0"/>
              <a:t>. </a:t>
            </a:r>
            <a:br>
              <a:rPr lang="en-US" dirty="0" smtClean="0"/>
            </a:br>
            <a:endParaRPr lang="en-US" dirty="0" smtClean="0"/>
          </a:p>
          <a:p>
            <a:endParaRPr lang="en-US" dirty="0"/>
          </a:p>
          <a:p>
            <a:pPr marL="0" indent="0" algn="ctr">
              <a:buNone/>
            </a:pPr>
            <a:r>
              <a:rPr lang="en-US" dirty="0" smtClean="0"/>
              <a:t>(This is considering if they had actually given the </a:t>
            </a:r>
            <a:r>
              <a:rPr lang="en-US" dirty="0"/>
              <a:t>increase of </a:t>
            </a:r>
            <a:r>
              <a:rPr lang="en-US" dirty="0" smtClean="0"/>
              <a:t>2-3% each </a:t>
            </a:r>
            <a:r>
              <a:rPr lang="en-US" dirty="0"/>
              <a:t>year</a:t>
            </a:r>
            <a:r>
              <a:rPr lang="en-US" dirty="0" smtClean="0"/>
              <a:t>.)</a:t>
            </a:r>
            <a:br>
              <a:rPr lang="en-US" dirty="0" smtClean="0"/>
            </a:br>
            <a:endParaRPr lang="en-US" dirty="0"/>
          </a:p>
          <a:p>
            <a:endParaRPr lang="en-US" dirty="0"/>
          </a:p>
        </p:txBody>
      </p:sp>
      <p:sp>
        <p:nvSpPr>
          <p:cNvPr id="3" name="Title 2"/>
          <p:cNvSpPr>
            <a:spLocks noGrp="1"/>
          </p:cNvSpPr>
          <p:nvPr>
            <p:ph type="title"/>
          </p:nvPr>
        </p:nvSpPr>
        <p:spPr/>
        <p:txBody>
          <a:bodyPr>
            <a:normAutofit/>
          </a:bodyPr>
          <a:lstStyle/>
          <a:p>
            <a:r>
              <a:rPr lang="en-US" sz="5400" b="1" dirty="0" smtClean="0"/>
              <a:t>Understanding Funding</a:t>
            </a:r>
            <a:endParaRPr lang="en-US" sz="5400" b="1" dirty="0"/>
          </a:p>
        </p:txBody>
      </p:sp>
    </p:spTree>
    <p:extLst>
      <p:ext uri="{BB962C8B-B14F-4D97-AF65-F5344CB8AC3E}">
        <p14:creationId xmlns:p14="http://schemas.microsoft.com/office/powerpoint/2010/main" val="3033433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21" r="21"/>
          <a:stretch>
            <a:fillRect/>
          </a:stretch>
        </p:blipFill>
        <p:spPr>
          <a:xfrm>
            <a:off x="111125" y="2486025"/>
            <a:ext cx="5953125" cy="3973513"/>
          </a:xfrm>
        </p:spPr>
      </p:pic>
      <p:sp>
        <p:nvSpPr>
          <p:cNvPr id="3" name="Title 2"/>
          <p:cNvSpPr>
            <a:spLocks noGrp="1"/>
          </p:cNvSpPr>
          <p:nvPr>
            <p:ph type="title"/>
          </p:nvPr>
        </p:nvSpPr>
        <p:spPr/>
        <p:txBody>
          <a:bodyPr/>
          <a:lstStyle/>
          <a:p>
            <a:r>
              <a:rPr lang="en-US"/>
              <a:t>RCAS PSA</a:t>
            </a:r>
          </a:p>
        </p:txBody>
      </p:sp>
      <p:sp>
        <p:nvSpPr>
          <p:cNvPr id="5" name="TextBox 4"/>
          <p:cNvSpPr txBox="1"/>
          <p:nvPr/>
        </p:nvSpPr>
        <p:spPr>
          <a:xfrm>
            <a:off x="5949351" y="3221641"/>
            <a:ext cx="2743200" cy="3139321"/>
          </a:xfrm>
          <a:prstGeom prst="rect">
            <a:avLst/>
          </a:prstGeom>
        </p:spPr>
        <p:txBody>
          <a:bodyPr rtlCol="0">
            <a:spAutoFit/>
          </a:bodyPr>
          <a:lstStyle/>
          <a:p>
            <a:pPr algn="ctr"/>
            <a:r>
              <a:rPr lang="en-US" dirty="0">
                <a:solidFill>
                  <a:srgbClr val="073E87"/>
                </a:solidFill>
                <a:latin typeface="Candara" charset="0"/>
              </a:rPr>
              <a:t>Without increased funding, the district will have to cut 60-70 positions a year. </a:t>
            </a:r>
          </a:p>
          <a:p>
            <a:pPr algn="ctr"/>
            <a:r>
              <a:rPr lang="en-US" dirty="0">
                <a:solidFill>
                  <a:srgbClr val="073E87"/>
                </a:solidFill>
                <a:latin typeface="Candara" charset="0"/>
              </a:rPr>
              <a:t>This is even if the State increased the PSA by 3% every year.  </a:t>
            </a:r>
          </a:p>
          <a:p>
            <a:pPr algn="ctr"/>
            <a:r>
              <a:rPr lang="en-US" b="1" dirty="0">
                <a:solidFill>
                  <a:srgbClr val="073E87"/>
                </a:solidFill>
                <a:latin typeface="Candara" charset="0"/>
              </a:rPr>
              <a:t>That is the equivalent of </a:t>
            </a:r>
          </a:p>
          <a:p>
            <a:pPr algn="ctr"/>
            <a:r>
              <a:rPr lang="en-US" b="1" dirty="0">
                <a:solidFill>
                  <a:srgbClr val="073E87"/>
                </a:solidFill>
                <a:latin typeface="Candara" charset="0"/>
              </a:rPr>
              <a:t>3 million dollars a year</a:t>
            </a:r>
          </a:p>
          <a:p>
            <a:pPr algn="ctr"/>
            <a:r>
              <a:rPr lang="en-US" b="1" dirty="0">
                <a:solidFill>
                  <a:srgbClr val="073E87"/>
                </a:solidFill>
                <a:latin typeface="Candara" charset="0"/>
              </a:rPr>
              <a:t> in cuts.</a:t>
            </a:r>
          </a:p>
          <a:p>
            <a:pPr algn="ctr"/>
            <a:endParaRPr lang="en-US"/>
          </a:p>
        </p:txBody>
      </p:sp>
    </p:spTree>
    <p:extLst>
      <p:ext uri="{BB962C8B-B14F-4D97-AF65-F5344CB8AC3E}">
        <p14:creationId xmlns:p14="http://schemas.microsoft.com/office/powerpoint/2010/main" val="36532422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8153400" cy="4030133"/>
          </a:xfrm>
        </p:spPr>
        <p:txBody>
          <a:bodyPr>
            <a:normAutofit lnSpcReduction="10000"/>
          </a:bodyPr>
          <a:lstStyle/>
          <a:p>
            <a:r>
              <a:rPr lang="en-US" dirty="0" smtClean="0"/>
              <a:t>RCAS </a:t>
            </a:r>
            <a:r>
              <a:rPr lang="en-US" dirty="0"/>
              <a:t>spent $7, 611 per student in 2013-14, where the state average is $8,040.  </a:t>
            </a:r>
          </a:p>
          <a:p>
            <a:endParaRPr lang="en-US" dirty="0"/>
          </a:p>
          <a:p>
            <a:r>
              <a:rPr lang="en-US" dirty="0"/>
              <a:t>The requested opt-out would increase the amount RCAS spends per student by approximately $438 </a:t>
            </a:r>
            <a:r>
              <a:rPr lang="en-US" dirty="0" smtClean="0"/>
              <a:t>dollars, bringing  </a:t>
            </a:r>
            <a:r>
              <a:rPr lang="en-US" dirty="0"/>
              <a:t>our per student spending up to the State average</a:t>
            </a:r>
            <a:r>
              <a:rPr lang="en-US" dirty="0" smtClean="0"/>
              <a:t>.</a:t>
            </a:r>
            <a:br>
              <a:rPr lang="en-US" dirty="0" smtClean="0"/>
            </a:br>
            <a:endParaRPr lang="en-US" dirty="0" smtClean="0"/>
          </a:p>
          <a:p>
            <a:r>
              <a:rPr lang="en-US" dirty="0"/>
              <a:t>Without increased </a:t>
            </a:r>
            <a:r>
              <a:rPr lang="en-US" dirty="0" smtClean="0"/>
              <a:t>funding, </a:t>
            </a:r>
            <a:r>
              <a:rPr lang="en-US" dirty="0"/>
              <a:t>the district will have to cut 60-70 positions a </a:t>
            </a:r>
            <a:r>
              <a:rPr lang="en-US" dirty="0" smtClean="0"/>
              <a:t>year. This is </a:t>
            </a:r>
            <a:r>
              <a:rPr lang="en-US" dirty="0"/>
              <a:t>even if the State increased the PSA by 3% every year.  That is the equivalent of </a:t>
            </a:r>
            <a:r>
              <a:rPr lang="en-US" dirty="0" smtClean="0"/>
              <a:t>3 million dollars a </a:t>
            </a:r>
            <a:r>
              <a:rPr lang="en-US" dirty="0"/>
              <a:t>year in cuts. </a:t>
            </a:r>
          </a:p>
        </p:txBody>
      </p:sp>
      <p:sp>
        <p:nvSpPr>
          <p:cNvPr id="3" name="Title 2"/>
          <p:cNvSpPr>
            <a:spLocks noGrp="1"/>
          </p:cNvSpPr>
          <p:nvPr>
            <p:ph type="title"/>
          </p:nvPr>
        </p:nvSpPr>
        <p:spPr/>
        <p:txBody>
          <a:bodyPr>
            <a:normAutofit/>
          </a:bodyPr>
          <a:lstStyle/>
          <a:p>
            <a:r>
              <a:rPr lang="en-US" sz="5400" b="1" dirty="0" smtClean="0"/>
              <a:t>The Role of RCAS</a:t>
            </a:r>
            <a:endParaRPr lang="en-US" sz="5400" b="1" dirty="0"/>
          </a:p>
        </p:txBody>
      </p:sp>
    </p:spTree>
    <p:extLst>
      <p:ext uri="{BB962C8B-B14F-4D97-AF65-F5344CB8AC3E}">
        <p14:creationId xmlns:p14="http://schemas.microsoft.com/office/powerpoint/2010/main" val="36627309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8167</TotalTime>
  <Words>2049</Words>
  <Application>Microsoft Macintosh PowerPoint</Application>
  <PresentationFormat>On-screen Show (4:3)</PresentationFormat>
  <Paragraphs>398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WELCOME!</vt:lpstr>
      <vt:lpstr>What is the budget crisis?</vt:lpstr>
      <vt:lpstr>PowerPoint Presentation</vt:lpstr>
      <vt:lpstr>How Are Schools Funded?</vt:lpstr>
      <vt:lpstr> Video Lottery Money  </vt:lpstr>
      <vt:lpstr>Historic Increases to PSA</vt:lpstr>
      <vt:lpstr>Understanding Funding</vt:lpstr>
      <vt:lpstr>RCAS PSA</vt:lpstr>
      <vt:lpstr>The Role of RCAS</vt:lpstr>
      <vt:lpstr>Opt-Out By Design</vt:lpstr>
      <vt:lpstr>44% of School Districts with Opt Outs</vt:lpstr>
      <vt:lpstr>2009 Citizen Finance Commitee Recomendations</vt:lpstr>
      <vt:lpstr>Administrative Cuts</vt:lpstr>
      <vt:lpstr>RCAS Cuts </vt:lpstr>
      <vt:lpstr>Our Options</vt:lpstr>
      <vt:lpstr>Teacher Salaries Growth Comparisons</vt:lpstr>
      <vt:lpstr>Why Do Teacher Salaries Fall Behind?</vt:lpstr>
      <vt:lpstr>PowerPoint Presentation</vt:lpstr>
      <vt:lpstr>Results of Salary Contract Negotiations RCAS past 5 years</vt:lpstr>
      <vt:lpstr>Property Class Tax Calculations</vt:lpstr>
      <vt:lpstr>The Future</vt:lpstr>
      <vt:lpstr>Information Resources</vt:lpstr>
      <vt:lpstr>The Panel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thewaldies</dc:creator>
  <cp:lastModifiedBy>Amy Policky</cp:lastModifiedBy>
  <cp:revision>56</cp:revision>
  <cp:lastPrinted>2015-05-05T22:39:57Z</cp:lastPrinted>
  <dcterms:created xsi:type="dcterms:W3CDTF">2015-04-29T14:10:45Z</dcterms:created>
  <dcterms:modified xsi:type="dcterms:W3CDTF">2015-05-21T15:03:34Z</dcterms:modified>
</cp:coreProperties>
</file>